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4" r:id="rId3"/>
    <p:sldId id="300" r:id="rId4"/>
    <p:sldId id="285" r:id="rId5"/>
    <p:sldId id="306" r:id="rId6"/>
    <p:sldId id="284" r:id="rId7"/>
    <p:sldId id="287" r:id="rId8"/>
    <p:sldId id="283" r:id="rId9"/>
    <p:sldId id="263" r:id="rId10"/>
    <p:sldId id="264" r:id="rId11"/>
    <p:sldId id="265" r:id="rId12"/>
    <p:sldId id="286" r:id="rId13"/>
    <p:sldId id="258" r:id="rId14"/>
    <p:sldId id="295" r:id="rId15"/>
    <p:sldId id="260" r:id="rId16"/>
    <p:sldId id="270" r:id="rId17"/>
    <p:sldId id="271" r:id="rId18"/>
    <p:sldId id="259" r:id="rId19"/>
    <p:sldId id="272" r:id="rId20"/>
    <p:sldId id="296" r:id="rId21"/>
    <p:sldId id="288" r:id="rId22"/>
    <p:sldId id="301" r:id="rId23"/>
    <p:sldId id="274" r:id="rId24"/>
    <p:sldId id="297" r:id="rId25"/>
    <p:sldId id="277" r:id="rId26"/>
    <p:sldId id="278" r:id="rId27"/>
    <p:sldId id="279" r:id="rId28"/>
    <p:sldId id="280" r:id="rId29"/>
    <p:sldId id="281" r:id="rId30"/>
    <p:sldId id="282" r:id="rId31"/>
    <p:sldId id="299" r:id="rId32"/>
    <p:sldId id="290" r:id="rId33"/>
    <p:sldId id="275" r:id="rId34"/>
    <p:sldId id="298" r:id="rId35"/>
    <p:sldId id="291" r:id="rId36"/>
    <p:sldId id="292" r:id="rId37"/>
    <p:sldId id="276" r:id="rId38"/>
    <p:sldId id="293" r:id="rId39"/>
    <p:sldId id="294" r:id="rId40"/>
  </p:sldIdLst>
  <p:sldSz cx="12192000" cy="6858000"/>
  <p:notesSz cx="68580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56167" autoAdjust="0"/>
  </p:normalViewPr>
  <p:slideViewPr>
    <p:cSldViewPr snapToGrid="0" showGuides="1">
      <p:cViewPr>
        <p:scale>
          <a:sx n="77" d="100"/>
          <a:sy n="77" d="100"/>
        </p:scale>
        <p:origin x="-164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73338-89D1-4220-9C96-2D754D443E11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S_tradnl"/>
        </a:p>
      </dgm:t>
    </dgm:pt>
    <dgm:pt modelId="{A538054A-D8CB-4175-8393-795CEA8F65B1}">
      <dgm:prSet phldrT="[Text]"/>
      <dgm:spPr/>
      <dgm:t>
        <a:bodyPr/>
        <a:lstStyle/>
        <a:p>
          <a:r>
            <a:rPr lang="en-US" b="1" dirty="0" smtClean="0"/>
            <a:t>Initial Award Stage Monitoring</a:t>
          </a:r>
          <a:endParaRPr lang="es-ES_tradnl" dirty="0"/>
        </a:p>
      </dgm:t>
    </dgm:pt>
    <dgm:pt modelId="{4A3234E7-1875-49F1-BADC-71AE742BCE5C}" type="parTrans" cxnId="{A24F00CC-8A4A-4B6A-93D9-A9E4FF0D3627}">
      <dgm:prSet/>
      <dgm:spPr/>
      <dgm:t>
        <a:bodyPr/>
        <a:lstStyle/>
        <a:p>
          <a:endParaRPr lang="es-ES_tradnl"/>
        </a:p>
      </dgm:t>
    </dgm:pt>
    <dgm:pt modelId="{4003A235-60DC-48BA-985A-39446C336B58}" type="sibTrans" cxnId="{A24F00CC-8A4A-4B6A-93D9-A9E4FF0D3627}">
      <dgm:prSet/>
      <dgm:spPr/>
      <dgm:t>
        <a:bodyPr/>
        <a:lstStyle/>
        <a:p>
          <a:endParaRPr lang="es-ES_tradnl"/>
        </a:p>
      </dgm:t>
    </dgm:pt>
    <dgm:pt modelId="{A00DBFBC-4F5C-4715-B680-A93818F057F0}">
      <dgm:prSet phldrT="[Text]"/>
      <dgm:spPr/>
      <dgm:t>
        <a:bodyPr/>
        <a:lstStyle/>
        <a:p>
          <a:r>
            <a:rPr lang="en-US" b="1" dirty="0" smtClean="0"/>
            <a:t>Ongoing Monitoring</a:t>
          </a:r>
          <a:endParaRPr lang="es-ES_tradnl" dirty="0"/>
        </a:p>
      </dgm:t>
    </dgm:pt>
    <dgm:pt modelId="{1A83519D-BEDA-4BBA-81F6-DE5D1A081582}" type="parTrans" cxnId="{8173EF81-5A84-4C9D-B8AB-48925768BD5D}">
      <dgm:prSet/>
      <dgm:spPr/>
      <dgm:t>
        <a:bodyPr/>
        <a:lstStyle/>
        <a:p>
          <a:endParaRPr lang="es-ES_tradnl"/>
        </a:p>
      </dgm:t>
    </dgm:pt>
    <dgm:pt modelId="{89DC20FA-0FA1-4DF1-9C26-650F01D665B3}" type="sibTrans" cxnId="{8173EF81-5A84-4C9D-B8AB-48925768BD5D}">
      <dgm:prSet/>
      <dgm:spPr/>
      <dgm:t>
        <a:bodyPr/>
        <a:lstStyle/>
        <a:p>
          <a:endParaRPr lang="es-ES_tradnl"/>
        </a:p>
      </dgm:t>
    </dgm:pt>
    <dgm:pt modelId="{5589CD91-3D87-4E5B-BE97-7C87ADFFFE43}">
      <dgm:prSet phldrT="[Text]"/>
      <dgm:spPr/>
      <dgm:t>
        <a:bodyPr/>
        <a:lstStyle/>
        <a:p>
          <a:r>
            <a:rPr lang="en-US" b="1" dirty="0" err="1" smtClean="0"/>
            <a:t>Subaward</a:t>
          </a:r>
          <a:r>
            <a:rPr lang="en-US" b="1" dirty="0" smtClean="0"/>
            <a:t> Closeout</a:t>
          </a:r>
          <a:endParaRPr lang="es-ES_tradnl" dirty="0"/>
        </a:p>
      </dgm:t>
    </dgm:pt>
    <dgm:pt modelId="{707F44F4-FF45-4D25-8DE6-FE72805B7FE9}" type="parTrans" cxnId="{E42A5616-43E3-4854-8FD5-C1D72AB53059}">
      <dgm:prSet/>
      <dgm:spPr/>
      <dgm:t>
        <a:bodyPr/>
        <a:lstStyle/>
        <a:p>
          <a:endParaRPr lang="es-ES_tradnl"/>
        </a:p>
      </dgm:t>
    </dgm:pt>
    <dgm:pt modelId="{876B81E4-5586-4752-9F54-EAA36CCA0B2C}" type="sibTrans" cxnId="{E42A5616-43E3-4854-8FD5-C1D72AB53059}">
      <dgm:prSet/>
      <dgm:spPr/>
      <dgm:t>
        <a:bodyPr/>
        <a:lstStyle/>
        <a:p>
          <a:endParaRPr lang="es-ES_tradnl"/>
        </a:p>
      </dgm:t>
    </dgm:pt>
    <dgm:pt modelId="{8FB11A31-D9F7-43AD-92AD-3BACDC6265BC}" type="pres">
      <dgm:prSet presAssocID="{F8C73338-89D1-4220-9C96-2D754D443E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499EAF2-4608-447C-8517-AD4D470BC4DE}" type="pres">
      <dgm:prSet presAssocID="{F8C73338-89D1-4220-9C96-2D754D443E11}" presName="dummyMaxCanvas" presStyleCnt="0">
        <dgm:presLayoutVars/>
      </dgm:prSet>
      <dgm:spPr/>
    </dgm:pt>
    <dgm:pt modelId="{C635B1E5-31A9-4E5B-B0E0-70305D8EF333}" type="pres">
      <dgm:prSet presAssocID="{F8C73338-89D1-4220-9C96-2D754D443E1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9EE554-8BD5-475F-B960-99E6B566D901}" type="pres">
      <dgm:prSet presAssocID="{F8C73338-89D1-4220-9C96-2D754D443E1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D46A142-85EF-4B72-B245-D9D55856F725}" type="pres">
      <dgm:prSet presAssocID="{F8C73338-89D1-4220-9C96-2D754D443E1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D4F986-C2CD-4013-853B-E6644F3EE5F3}" type="pres">
      <dgm:prSet presAssocID="{F8C73338-89D1-4220-9C96-2D754D443E1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433BB64-1925-4643-98B6-C8F828816B4C}" type="pres">
      <dgm:prSet presAssocID="{F8C73338-89D1-4220-9C96-2D754D443E1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CF4F973-70BC-449F-B9A2-83D9201F0510}" type="pres">
      <dgm:prSet presAssocID="{F8C73338-89D1-4220-9C96-2D754D443E1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939A88-8709-4670-9EE2-7A5B1FE826C1}" type="pres">
      <dgm:prSet presAssocID="{F8C73338-89D1-4220-9C96-2D754D443E1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098D72-31DB-4A81-ADE6-0FF959ABFB30}" type="pres">
      <dgm:prSet presAssocID="{F8C73338-89D1-4220-9C96-2D754D443E1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42A5616-43E3-4854-8FD5-C1D72AB53059}" srcId="{F8C73338-89D1-4220-9C96-2D754D443E11}" destId="{5589CD91-3D87-4E5B-BE97-7C87ADFFFE43}" srcOrd="2" destOrd="0" parTransId="{707F44F4-FF45-4D25-8DE6-FE72805B7FE9}" sibTransId="{876B81E4-5586-4752-9F54-EAA36CCA0B2C}"/>
    <dgm:cxn modelId="{5397D4B8-62AE-469D-8E99-0A8B56BFBE98}" type="presOf" srcId="{A00DBFBC-4F5C-4715-B680-A93818F057F0}" destId="{AE9EE554-8BD5-475F-B960-99E6B566D901}" srcOrd="0" destOrd="0" presId="urn:microsoft.com/office/officeart/2005/8/layout/vProcess5"/>
    <dgm:cxn modelId="{B2753EE0-55BA-4B31-A2E5-5833ADB8789A}" type="presOf" srcId="{A538054A-D8CB-4175-8393-795CEA8F65B1}" destId="{3CF4F973-70BC-449F-B9A2-83D9201F0510}" srcOrd="1" destOrd="0" presId="urn:microsoft.com/office/officeart/2005/8/layout/vProcess5"/>
    <dgm:cxn modelId="{4F1F41B4-E1BB-486D-A35C-263423B23C72}" type="presOf" srcId="{5589CD91-3D87-4E5B-BE97-7C87ADFFFE43}" destId="{8D46A142-85EF-4B72-B245-D9D55856F725}" srcOrd="0" destOrd="0" presId="urn:microsoft.com/office/officeart/2005/8/layout/vProcess5"/>
    <dgm:cxn modelId="{3C86893E-AFBB-4FEF-9464-09FDB54A7B5D}" type="presOf" srcId="{5589CD91-3D87-4E5B-BE97-7C87ADFFFE43}" destId="{3B098D72-31DB-4A81-ADE6-0FF959ABFB30}" srcOrd="1" destOrd="0" presId="urn:microsoft.com/office/officeart/2005/8/layout/vProcess5"/>
    <dgm:cxn modelId="{3678B548-9941-48E8-BCB5-B8A7AF99CB66}" type="presOf" srcId="{A538054A-D8CB-4175-8393-795CEA8F65B1}" destId="{C635B1E5-31A9-4E5B-B0E0-70305D8EF333}" srcOrd="0" destOrd="0" presId="urn:microsoft.com/office/officeart/2005/8/layout/vProcess5"/>
    <dgm:cxn modelId="{35535F58-59B7-4FE1-B2D4-34C20EA79FE3}" type="presOf" srcId="{A00DBFBC-4F5C-4715-B680-A93818F057F0}" destId="{85939A88-8709-4670-9EE2-7A5B1FE826C1}" srcOrd="1" destOrd="0" presId="urn:microsoft.com/office/officeart/2005/8/layout/vProcess5"/>
    <dgm:cxn modelId="{8173EF81-5A84-4C9D-B8AB-48925768BD5D}" srcId="{F8C73338-89D1-4220-9C96-2D754D443E11}" destId="{A00DBFBC-4F5C-4715-B680-A93818F057F0}" srcOrd="1" destOrd="0" parTransId="{1A83519D-BEDA-4BBA-81F6-DE5D1A081582}" sibTransId="{89DC20FA-0FA1-4DF1-9C26-650F01D665B3}"/>
    <dgm:cxn modelId="{6837D44B-990A-41AE-BBE6-BEA056E45FE9}" type="presOf" srcId="{4003A235-60DC-48BA-985A-39446C336B58}" destId="{03D4F986-C2CD-4013-853B-E6644F3EE5F3}" srcOrd="0" destOrd="0" presId="urn:microsoft.com/office/officeart/2005/8/layout/vProcess5"/>
    <dgm:cxn modelId="{A549C7FD-4242-47DC-B43B-307AE50A5586}" type="presOf" srcId="{F8C73338-89D1-4220-9C96-2D754D443E11}" destId="{8FB11A31-D9F7-43AD-92AD-3BACDC6265BC}" srcOrd="0" destOrd="0" presId="urn:microsoft.com/office/officeart/2005/8/layout/vProcess5"/>
    <dgm:cxn modelId="{05AB44DC-D7F7-4476-9CF4-EEEFDDFFF65B}" type="presOf" srcId="{89DC20FA-0FA1-4DF1-9C26-650F01D665B3}" destId="{F433BB64-1925-4643-98B6-C8F828816B4C}" srcOrd="0" destOrd="0" presId="urn:microsoft.com/office/officeart/2005/8/layout/vProcess5"/>
    <dgm:cxn modelId="{A24F00CC-8A4A-4B6A-93D9-A9E4FF0D3627}" srcId="{F8C73338-89D1-4220-9C96-2D754D443E11}" destId="{A538054A-D8CB-4175-8393-795CEA8F65B1}" srcOrd="0" destOrd="0" parTransId="{4A3234E7-1875-49F1-BADC-71AE742BCE5C}" sibTransId="{4003A235-60DC-48BA-985A-39446C336B58}"/>
    <dgm:cxn modelId="{D2190D17-EC54-4D35-B154-08F2C5531029}" type="presParOf" srcId="{8FB11A31-D9F7-43AD-92AD-3BACDC6265BC}" destId="{D499EAF2-4608-447C-8517-AD4D470BC4DE}" srcOrd="0" destOrd="0" presId="urn:microsoft.com/office/officeart/2005/8/layout/vProcess5"/>
    <dgm:cxn modelId="{6CC36E22-F8C2-4E8F-AEEB-D0D9C17E0B40}" type="presParOf" srcId="{8FB11A31-D9F7-43AD-92AD-3BACDC6265BC}" destId="{C635B1E5-31A9-4E5B-B0E0-70305D8EF333}" srcOrd="1" destOrd="0" presId="urn:microsoft.com/office/officeart/2005/8/layout/vProcess5"/>
    <dgm:cxn modelId="{3ACCC2D6-FD68-4B0A-AFEE-FF7811E721BD}" type="presParOf" srcId="{8FB11A31-D9F7-43AD-92AD-3BACDC6265BC}" destId="{AE9EE554-8BD5-475F-B960-99E6B566D901}" srcOrd="2" destOrd="0" presId="urn:microsoft.com/office/officeart/2005/8/layout/vProcess5"/>
    <dgm:cxn modelId="{35982C7C-3843-4836-98FC-1E42ED698596}" type="presParOf" srcId="{8FB11A31-D9F7-43AD-92AD-3BACDC6265BC}" destId="{8D46A142-85EF-4B72-B245-D9D55856F725}" srcOrd="3" destOrd="0" presId="urn:microsoft.com/office/officeart/2005/8/layout/vProcess5"/>
    <dgm:cxn modelId="{418BE44F-D341-4C02-B599-8F46109F3A48}" type="presParOf" srcId="{8FB11A31-D9F7-43AD-92AD-3BACDC6265BC}" destId="{03D4F986-C2CD-4013-853B-E6644F3EE5F3}" srcOrd="4" destOrd="0" presId="urn:microsoft.com/office/officeart/2005/8/layout/vProcess5"/>
    <dgm:cxn modelId="{1B29A1AB-1694-4631-80B1-9D465E5F2BD0}" type="presParOf" srcId="{8FB11A31-D9F7-43AD-92AD-3BACDC6265BC}" destId="{F433BB64-1925-4643-98B6-C8F828816B4C}" srcOrd="5" destOrd="0" presId="urn:microsoft.com/office/officeart/2005/8/layout/vProcess5"/>
    <dgm:cxn modelId="{A412E09B-CC72-45AF-8B54-B17A281CE42E}" type="presParOf" srcId="{8FB11A31-D9F7-43AD-92AD-3BACDC6265BC}" destId="{3CF4F973-70BC-449F-B9A2-83D9201F0510}" srcOrd="6" destOrd="0" presId="urn:microsoft.com/office/officeart/2005/8/layout/vProcess5"/>
    <dgm:cxn modelId="{5AC0159A-A31C-4C48-BE70-2A46323A30CE}" type="presParOf" srcId="{8FB11A31-D9F7-43AD-92AD-3BACDC6265BC}" destId="{85939A88-8709-4670-9EE2-7A5B1FE826C1}" srcOrd="7" destOrd="0" presId="urn:microsoft.com/office/officeart/2005/8/layout/vProcess5"/>
    <dgm:cxn modelId="{EA213271-2432-429B-AA08-0BFE512B27DF}" type="presParOf" srcId="{8FB11A31-D9F7-43AD-92AD-3BACDC6265BC}" destId="{3B098D72-31DB-4A81-ADE6-0FF959ABFB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095B-2896-49F2-B29E-F698F66932F3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DCBE-8D04-4459-ACAC-E8E22962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D1DCEB4-791A-4849-A018-2E713335E0EB}" type="datetimeFigureOut">
              <a:rPr lang="es-ES_tradnl" smtClean="0"/>
              <a:t>15/03/2017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24" tIns="46412" rIns="92824" bIns="464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9376DC51-A735-4AEB-AA5A-5286F3D5AA0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7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313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731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81589" indent="-299743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202197" indent="-240117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84043" indent="-240117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65888" indent="-240117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630007" indent="-240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94126" indent="-240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58245" indent="-240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022363" indent="-240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11F1656-F356-4935-9126-065303280C09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8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71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581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3450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70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453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039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983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65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1" y="4415791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2808" tIns="92808" rIns="92808" bIns="92808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8500"/>
            <a:ext cx="6194425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2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3597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0105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4587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0834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901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837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792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2479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898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9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345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38">
              <a:defRPr/>
            </a:pPr>
            <a:endParaRPr lang="es-ES_tradnl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2867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905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2838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9330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7296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829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8238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13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3978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97249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138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244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4193" indent="-290074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0297" indent="-23205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24416" indent="-23205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8535" indent="-23205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654" indent="-232059" defTabSz="464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16773" indent="-232059" defTabSz="464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80892" indent="-232059" defTabSz="464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45010" indent="-232059" defTabSz="4641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36B98FD-7A04-4C2D-8BA3-FDDF81B7B7DD}" type="slidenum">
              <a:rPr lang="es-PR" altLang="en-US" sz="1200"/>
              <a:pPr/>
              <a:t>5</a:t>
            </a:fld>
            <a:endParaRPr lang="es-PR" altLang="en-US" sz="1200"/>
          </a:p>
        </p:txBody>
      </p:sp>
    </p:spTree>
    <p:extLst>
      <p:ext uri="{BB962C8B-B14F-4D97-AF65-F5344CB8AC3E}">
        <p14:creationId xmlns:p14="http://schemas.microsoft.com/office/powerpoint/2010/main" val="212496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705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44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94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DC51-A735-4AEB-AA5A-5286F3D5AA04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27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2C41-40D2-4E18-BC73-F9C074F83E56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607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196080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288340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003714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688056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724184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066346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3383-99F3-44BE-8620-C2A0B25338DE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8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FDF7-DDF1-4E21-87F6-5D91319174ED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20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_trad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31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B8E-E848-4F55-B5E8-2C4E8B26E833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119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20535"/>
            <a:ext cx="10494330" cy="122612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38103"/>
            <a:ext cx="10494330" cy="4810298"/>
          </a:xfrm>
        </p:spPr>
        <p:txBody>
          <a:bodyPr anchor="t">
            <a:noAutofit/>
          </a:bodyPr>
          <a:lstStyle>
            <a:lvl1pPr algn="just">
              <a:defRPr sz="3200" b="1" baseline="0"/>
            </a:lvl1pPr>
            <a:lvl2pPr algn="just">
              <a:defRPr sz="2800"/>
            </a:lvl2pPr>
            <a:lvl3pPr algn="just">
              <a:defRPr sz="2400"/>
            </a:lvl3pPr>
            <a:lvl4pPr algn="just">
              <a:defRPr sz="2000"/>
            </a:lvl4pPr>
            <a:lvl5pPr algn="just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26B-F977-4014-A00B-54C966FBAF5E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798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4124"/>
            <a:ext cx="10018713" cy="1195754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4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43C2-86ED-441E-A4D6-11F704DC4E6B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36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B8E-E848-4F55-B5E8-2C4E8B26E833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69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B3CF-E5C8-4A62-9083-13615E5C6AC7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958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322A-D5A7-4089-B471-45F6085EEBE0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70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804E-BA28-4E11-8F76-F2C50FC26546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1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B42450-47FE-4BEE-88AE-9AD96DD3D5E8}" type="datetime1">
              <a:rPr lang="es-ES_tradnl" smtClean="0"/>
              <a:t>15/03/2017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F101C3-D43A-47C6-8AD3-C908B4648AD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37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0" r:id="rId18"/>
    <p:sldLayoutId id="2147483654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bDNzB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UPR </a:t>
            </a:r>
            <a:r>
              <a:rPr lang="es-ES_tradnl" dirty="0" err="1" smtClean="0"/>
              <a:t>Subrecipients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 err="1" smtClean="0"/>
              <a:t>Monitoring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Marcos O. Pérez Beauchamp</a:t>
            </a:r>
          </a:p>
          <a:p>
            <a:r>
              <a:rPr lang="es-ES_tradnl" dirty="0" err="1" smtClean="0"/>
              <a:t>Compliance</a:t>
            </a:r>
            <a:r>
              <a:rPr lang="es-ES_tradnl" dirty="0" smtClean="0"/>
              <a:t> </a:t>
            </a:r>
            <a:r>
              <a:rPr lang="es-ES_tradnl" dirty="0" err="1" smtClean="0"/>
              <a:t>Specialist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307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Types of Agreements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5"/>
                </a:solidFill>
              </a:rPr>
              <a:t>200.201</a:t>
            </a:r>
            <a:r>
              <a:rPr lang="en-US" altLang="en-US" dirty="0"/>
              <a:t>, Pass-through entity must decide on the appropriate instrument for the Federal Award: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rgbClr val="FF0000"/>
                </a:solidFill>
              </a:rPr>
              <a:t>200.51</a:t>
            </a:r>
            <a:r>
              <a:rPr lang="es-ES_tradnl" dirty="0" smtClean="0"/>
              <a:t> -</a:t>
            </a:r>
            <a:r>
              <a:rPr lang="es-ES_tradnl" b="1" dirty="0" smtClean="0"/>
              <a:t> </a:t>
            </a:r>
            <a:r>
              <a:rPr lang="en-US" altLang="en-US" sz="2800" dirty="0" smtClean="0"/>
              <a:t>Grant </a:t>
            </a:r>
            <a:r>
              <a:rPr lang="en-US" altLang="en-US" sz="2800" dirty="0"/>
              <a:t>agreement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rgbClr val="FF0000"/>
                </a:solidFill>
              </a:rPr>
              <a:t>200.24</a:t>
            </a:r>
            <a:r>
              <a:rPr lang="es-ES_tradnl" dirty="0" smtClean="0"/>
              <a:t> -</a:t>
            </a:r>
            <a:r>
              <a:rPr lang="es-ES_tradnl" b="1" dirty="0" smtClean="0"/>
              <a:t> </a:t>
            </a:r>
            <a:r>
              <a:rPr lang="en-US" altLang="en-US" sz="2800" dirty="0" smtClean="0"/>
              <a:t>Cooperative </a:t>
            </a:r>
            <a:r>
              <a:rPr lang="en-US" altLang="en-US" sz="2800" dirty="0"/>
              <a:t>agreement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b="1" dirty="0" smtClean="0">
                <a:solidFill>
                  <a:srgbClr val="FF0000"/>
                </a:solidFill>
              </a:rPr>
              <a:t>200.22</a:t>
            </a:r>
            <a:r>
              <a:rPr lang="es-ES_tradnl" dirty="0" smtClean="0"/>
              <a:t> -</a:t>
            </a:r>
            <a:r>
              <a:rPr lang="es-ES_tradnl" b="1" dirty="0" smtClean="0"/>
              <a:t> </a:t>
            </a:r>
            <a:r>
              <a:rPr lang="en-US" altLang="en-US" sz="2800" dirty="0" smtClean="0"/>
              <a:t>Contract </a:t>
            </a:r>
            <a:endParaRPr lang="en-US" altLang="en-US" sz="2800" dirty="0"/>
          </a:p>
        </p:txBody>
      </p:sp>
      <p:pic>
        <p:nvPicPr>
          <p:cNvPr id="3076" name="Picture 4" descr="https://cdn2.hubspot.net/hub/68523/file-332892002-jpg/images/passthroughfunding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4825502"/>
            <a:ext cx="2500190" cy="18751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Fixed Amount Awards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Fixed amount awards </a:t>
            </a:r>
            <a:r>
              <a:rPr lang="en-US" altLang="en-US" dirty="0">
                <a:solidFill>
                  <a:srgbClr val="C00000"/>
                </a:solidFill>
              </a:rPr>
              <a:t>(New) (See 200.332 and 200.45) </a:t>
            </a:r>
          </a:p>
          <a:p>
            <a:pPr lvl="1"/>
            <a:r>
              <a:rPr lang="en-US" altLang="en-US" dirty="0" smtClean="0"/>
              <a:t>Requires prior approval from Federal awarding agency</a:t>
            </a:r>
          </a:p>
          <a:p>
            <a:pPr lvl="1"/>
            <a:r>
              <a:rPr lang="en-US" altLang="en-US" dirty="0" smtClean="0"/>
              <a:t>Payments are based on meeting specific requirements of the Federal Award</a:t>
            </a:r>
          </a:p>
          <a:p>
            <a:pPr lvl="1"/>
            <a:r>
              <a:rPr lang="en-US" altLang="en-US" dirty="0" smtClean="0"/>
              <a:t>Accountability is based on performance and results</a:t>
            </a:r>
          </a:p>
          <a:p>
            <a:pPr lvl="1"/>
            <a:r>
              <a:rPr lang="en-US" altLang="en-US" dirty="0" smtClean="0"/>
              <a:t>Award amount is negotiated using cost principles as a guide (Up to Simplified Acquisition Threshold (currently $150,000))</a:t>
            </a:r>
          </a:p>
          <a:p>
            <a:pPr lvl="1"/>
            <a:r>
              <a:rPr lang="en-US" altLang="en-US" dirty="0" smtClean="0"/>
              <a:t>No governmental review of the actual costs incurred</a:t>
            </a:r>
          </a:p>
        </p:txBody>
      </p:sp>
    </p:spTree>
    <p:extLst>
      <p:ext uri="{BB962C8B-B14F-4D97-AF65-F5344CB8AC3E}">
        <p14:creationId xmlns:p14="http://schemas.microsoft.com/office/powerpoint/2010/main" val="13048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Subaward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vs. Contract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90733"/>
              </p:ext>
            </p:extLst>
          </p:nvPr>
        </p:nvGraphicFramePr>
        <p:xfrm>
          <a:off x="1484310" y="1540510"/>
          <a:ext cx="1046639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3195"/>
                <a:gridCol w="5233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SUBRECIPIENT 200.330(a)</a:t>
                      </a:r>
                      <a:endParaRPr lang="es-ES_trad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CONTRACTOR</a:t>
                      </a:r>
                      <a:r>
                        <a:rPr lang="es-ES_tradnl" sz="2400" b="1" baseline="0" dirty="0" smtClean="0"/>
                        <a:t> / VENDOR</a:t>
                      </a:r>
                      <a:endParaRPr lang="es-ES_tradn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Determines who is eligible</a:t>
                      </a: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 to participate in a federal program</a:t>
                      </a:r>
                      <a:endParaRPr lang="es-ES_tradnl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Provides the goods and services</a:t>
                      </a: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 within normal business operations</a:t>
                      </a:r>
                      <a:endParaRPr lang="es-ES_tradnl" sz="2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Has its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performance measured against whether the objectives</a:t>
                      </a: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 of the federal program are 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similar goods and services to </a:t>
                      </a:r>
                      <a:r>
                        <a:rPr lang="en-US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different purchasers</a:t>
                      </a:r>
                      <a:endParaRPr lang="es-ES_tradnl" sz="2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Is responsible for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programmatic decision</a:t>
                      </a: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 making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Operates in a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competitive environment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Is responsible for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complying with federal program requirements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Provides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goods or services that are ancillary </a:t>
                      </a: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to the operation of the federal program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0" dirty="0" smtClean="0">
                          <a:ea typeface="ＭＳ Ｐゴシック" panose="020B0600070205080204" pitchFamily="34" charset="-128"/>
                        </a:rPr>
                        <a:t>Uses the </a:t>
                      </a:r>
                      <a:r>
                        <a:rPr lang="en-US" altLang="en-US" sz="2200" b="1" dirty="0" smtClean="0">
                          <a:ea typeface="ＭＳ Ｐゴシック" panose="020B0600070205080204" pitchFamily="34" charset="-128"/>
                        </a:rPr>
                        <a:t>federal funds to carry out a program</a:t>
                      </a:r>
                      <a:endParaRPr lang="en-US" altLang="en-US" sz="2200" b="0" dirty="0" smtClean="0">
                        <a:ea typeface="ＭＳ Ｐゴシック" panose="020B060007020508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​Is </a:t>
                      </a:r>
                      <a:r>
                        <a:rPr lang="en-US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subject to the compliance requirements of the federal program</a:t>
                      </a:r>
                      <a:r>
                        <a:rPr lang="en-US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 result of the agreement</a:t>
                      </a:r>
                      <a:endParaRPr lang="es-ES_tradnl" sz="22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Subrecipient</a:t>
            </a:r>
            <a:r>
              <a:rPr lang="es-ES_tradnl" dirty="0" smtClean="0"/>
              <a:t> </a:t>
            </a:r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 err="1" smtClean="0"/>
              <a:t>Monitoring</a:t>
            </a:r>
            <a:r>
              <a:rPr lang="es-ES_tradnl" dirty="0" smtClean="0"/>
              <a:t> Background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2 CFR Part 200</a:t>
            </a:r>
            <a:r>
              <a:rPr lang="en-US" b="0" dirty="0" smtClean="0"/>
              <a:t> establishes the uniform administrative requirements, cost principles and audit requirements for federal awards. The requirements also include </a:t>
            </a:r>
            <a:r>
              <a:rPr lang="en-US" dirty="0" smtClean="0"/>
              <a:t>responsibilities of federal awarding agencies and pass-through entities in awarding, monitoring, and closing out of grant awards</a:t>
            </a:r>
            <a:r>
              <a:rPr lang="en-US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6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Subrecipient</a:t>
            </a:r>
            <a:r>
              <a:rPr lang="es-ES_tradnl" dirty="0" smtClean="0"/>
              <a:t> </a:t>
            </a:r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 err="1" smtClean="0"/>
              <a:t>Monitoring</a:t>
            </a:r>
            <a:r>
              <a:rPr lang="es-ES_tradnl" dirty="0" smtClean="0"/>
              <a:t> Background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just"/>
            <a:r>
              <a:rPr lang="en-US" b="0" dirty="0" smtClean="0"/>
              <a:t>Regarding risk monitoring of </a:t>
            </a:r>
            <a:r>
              <a:rPr lang="en-US" b="0" dirty="0" err="1" smtClean="0"/>
              <a:t>subawards</a:t>
            </a:r>
            <a:r>
              <a:rPr lang="en-US" b="0" dirty="0" smtClean="0"/>
              <a:t>, the </a:t>
            </a:r>
            <a:r>
              <a:rPr lang="en-US" dirty="0" smtClean="0"/>
              <a:t>2 CFR 200, section </a:t>
            </a:r>
            <a:r>
              <a:rPr lang="en-US" dirty="0" smtClean="0">
                <a:solidFill>
                  <a:srgbClr val="FF0000"/>
                </a:solidFill>
              </a:rPr>
              <a:t>200.331 (6)(b)</a:t>
            </a:r>
            <a:r>
              <a:rPr lang="en-US" b="0" dirty="0" smtClean="0"/>
              <a:t> indicates the following need: “</a:t>
            </a:r>
            <a:r>
              <a:rPr lang="en-US" dirty="0" smtClean="0"/>
              <a:t>Evaluate each </a:t>
            </a:r>
            <a:r>
              <a:rPr lang="en-US" dirty="0" err="1" smtClean="0"/>
              <a:t>subrecipient’s</a:t>
            </a:r>
            <a:r>
              <a:rPr lang="en-US" dirty="0" smtClean="0"/>
              <a:t> risk of noncompliance</a:t>
            </a:r>
            <a:r>
              <a:rPr lang="en-US" b="0" dirty="0" smtClean="0"/>
              <a:t> with Federal statutes, regulations, and the terms and conditions of the </a:t>
            </a:r>
            <a:r>
              <a:rPr lang="en-US" b="0" dirty="0" err="1" smtClean="0"/>
              <a:t>subaward</a:t>
            </a:r>
            <a:r>
              <a:rPr lang="en-US" b="0" dirty="0" smtClean="0"/>
              <a:t> for purposes of </a:t>
            </a:r>
            <a:r>
              <a:rPr lang="en-US" dirty="0" smtClean="0"/>
              <a:t>determining the appropriate </a:t>
            </a:r>
            <a:r>
              <a:rPr lang="en-US" dirty="0" err="1" smtClean="0"/>
              <a:t>subrecipient</a:t>
            </a:r>
            <a:r>
              <a:rPr lang="en-US" dirty="0" smtClean="0"/>
              <a:t> monitoring</a:t>
            </a:r>
            <a:r>
              <a:rPr lang="en-US" b="0" dirty="0" smtClean="0"/>
              <a:t> described in paragraph (e) of this section, which may include consideration of such factors as...”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67" y="5508262"/>
            <a:ext cx="2419073" cy="1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/>
              <a:t>Subrecipient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Monitoring</a:t>
            </a:r>
            <a:r>
              <a:rPr lang="es-ES_tradnl" dirty="0"/>
              <a:t> </a:t>
            </a:r>
            <a:r>
              <a:rPr lang="es-ES_tradnl" dirty="0" err="1"/>
              <a:t>Background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82877"/>
            <a:ext cx="10494330" cy="4810298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200.331(6)(e), </a:t>
            </a:r>
            <a:r>
              <a:rPr lang="en-US" b="0" dirty="0" smtClean="0"/>
              <a:t>“Depending upon the pass-through entity’s assessment of risk posed by the </a:t>
            </a:r>
            <a:r>
              <a:rPr lang="en-US" b="0" dirty="0" err="1" smtClean="0"/>
              <a:t>subrecipient</a:t>
            </a:r>
            <a:r>
              <a:rPr lang="en-US" b="0" dirty="0" smtClean="0"/>
              <a:t> (as described in paragraph (b) of this section), the following monitoring tools may be useful for the pass-through entity to ensure proper accountability and compliance with program requirements and achievement of performance goals... “.</a:t>
            </a:r>
          </a:p>
          <a:p>
            <a:pPr lvl="1"/>
            <a:r>
              <a:rPr lang="en-US" dirty="0"/>
              <a:t>Providing </a:t>
            </a:r>
            <a:r>
              <a:rPr lang="en-US" dirty="0" err="1"/>
              <a:t>subrecipients</a:t>
            </a:r>
            <a:r>
              <a:rPr lang="en-US" dirty="0"/>
              <a:t> with training and technical </a:t>
            </a:r>
            <a:r>
              <a:rPr lang="en-US" dirty="0" smtClean="0"/>
              <a:t>assistance</a:t>
            </a:r>
          </a:p>
          <a:p>
            <a:pPr lvl="1"/>
            <a:r>
              <a:rPr lang="en-US" dirty="0"/>
              <a:t>Performing on-site </a:t>
            </a:r>
            <a:r>
              <a:rPr lang="en-US" dirty="0" smtClean="0"/>
              <a:t>reviews</a:t>
            </a:r>
            <a:endParaRPr lang="en-US" b="0" dirty="0" smtClean="0"/>
          </a:p>
          <a:p>
            <a:pPr lvl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28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/>
              <a:t>Subrecipient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Monitoring</a:t>
            </a:r>
            <a:r>
              <a:rPr lang="es-ES_tradnl" dirty="0"/>
              <a:t> </a:t>
            </a:r>
            <a:r>
              <a:rPr lang="es-ES_tradnl" dirty="0" err="1" smtClean="0"/>
              <a:t>Background</a:t>
            </a:r>
            <a:endParaRPr lang="en-US" altLang="en-US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1484310" y="1812857"/>
            <a:ext cx="10494330" cy="4810298"/>
          </a:xfrm>
        </p:spPr>
        <p:txBody>
          <a:bodyPr anchor="t"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200.331(h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r>
              <a:rPr lang="en-US" altLang="en-US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Pass-through entities must consider taking enforcement action based on noncompliance, including: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Temporarily withholding cash payments pending correction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Disallowing all or part of the cost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Wholly or partly suspending the award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Recommending suspension/debarment to federal awarding agency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Withholding further federal awards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Other remedies that may be legally available </a:t>
            </a:r>
          </a:p>
        </p:txBody>
      </p:sp>
    </p:spTree>
    <p:extLst>
      <p:ext uri="{BB962C8B-B14F-4D97-AF65-F5344CB8AC3E}">
        <p14:creationId xmlns:p14="http://schemas.microsoft.com/office/powerpoint/2010/main" val="19078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/>
              <a:t>Subrecipient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Monitoring</a:t>
            </a:r>
            <a:r>
              <a:rPr lang="es-ES_tradnl" dirty="0"/>
              <a:t> </a:t>
            </a:r>
            <a:r>
              <a:rPr lang="es-ES_tradnl" dirty="0" err="1"/>
              <a:t>Background</a:t>
            </a:r>
            <a:endParaRPr lang="en-US" altLang="en-US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en-US" sz="40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200.339, </a:t>
            </a:r>
            <a:r>
              <a:rPr lang="en-US" altLang="en-US" sz="4000" b="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4000" b="0" dirty="0">
                <a:ea typeface="ＭＳ Ｐゴシック" panose="020B0600070205080204" pitchFamily="34" charset="-128"/>
              </a:rPr>
              <a:t>pass-through may terminate the award for “cause” with notice and opportunity for hearing </a:t>
            </a:r>
            <a:r>
              <a:rPr lang="en-US" altLang="en-US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(200.340 and 200.341)</a:t>
            </a:r>
          </a:p>
        </p:txBody>
      </p:sp>
      <p:pic>
        <p:nvPicPr>
          <p:cNvPr id="4098" name="Picture 2" descr="http://www.upstreamonline.com/incoming/article1414849.ece/alternates/article_main/Terminated_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3" y="5159317"/>
            <a:ext cx="2721463" cy="14744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Who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comply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b="0" dirty="0" smtClean="0"/>
              <a:t>These are to be fulfilled for </a:t>
            </a:r>
            <a:r>
              <a:rPr lang="en-US" sz="3600" dirty="0" smtClean="0"/>
              <a:t>financial management systems, procurement, reports and records, and grant closeouts for non-federal entities</a:t>
            </a:r>
            <a:r>
              <a:rPr lang="en-US" sz="3600" b="0" dirty="0" smtClean="0"/>
              <a:t>. The requirements also include responsibilities of federal awarding agencies and </a:t>
            </a:r>
            <a:r>
              <a:rPr lang="en-US" sz="3600" dirty="0" smtClean="0"/>
              <a:t>pass-through entities in awarding, monitoring, and closing out of grant awards</a:t>
            </a:r>
            <a:r>
              <a:rPr lang="en-US" sz="36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Subrecipient</a:t>
            </a:r>
            <a:r>
              <a:rPr lang="en-US" dirty="0"/>
              <a:t> Monitoring Guide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b="0" dirty="0"/>
              <a:t>D</a:t>
            </a:r>
            <a:r>
              <a:rPr lang="en-US" sz="3600" b="0" dirty="0" smtClean="0"/>
              <a:t>esigned </a:t>
            </a:r>
            <a:r>
              <a:rPr lang="en-US" sz="3600" b="0" dirty="0"/>
              <a:t>for </a:t>
            </a:r>
            <a:r>
              <a:rPr lang="en-US" sz="3600" dirty="0" err="1"/>
              <a:t>subawards</a:t>
            </a:r>
            <a:r>
              <a:rPr lang="en-US" sz="3600" dirty="0"/>
              <a:t> that are subject to federal</a:t>
            </a:r>
            <a:r>
              <a:rPr lang="en-US" sz="3600" b="0" dirty="0"/>
              <a:t> and/or agency-specific regulations established by the </a:t>
            </a:r>
            <a:r>
              <a:rPr lang="en-US" sz="3600" dirty="0"/>
              <a:t>federal prime </a:t>
            </a:r>
            <a:r>
              <a:rPr lang="en-US" sz="3600" dirty="0" smtClean="0"/>
              <a:t>sponsor</a:t>
            </a:r>
            <a:r>
              <a:rPr lang="en-US" sz="3600" b="0" dirty="0" smtClean="0"/>
              <a:t>.</a:t>
            </a:r>
          </a:p>
          <a:p>
            <a:r>
              <a:rPr lang="en-US" sz="3600" b="0" dirty="0"/>
              <a:t>M</a:t>
            </a:r>
            <a:r>
              <a:rPr lang="en-US" sz="3600" b="0" dirty="0" smtClean="0"/>
              <a:t>onitoring </a:t>
            </a:r>
            <a:r>
              <a:rPr lang="en-US" sz="3600" b="0" dirty="0"/>
              <a:t>procedures should be determined by the </a:t>
            </a:r>
            <a:r>
              <a:rPr lang="en-US" sz="3600" dirty="0"/>
              <a:t>PI and administrators</a:t>
            </a:r>
            <a:r>
              <a:rPr lang="en-US" sz="3600" b="0" dirty="0"/>
              <a:t> based on the nature of the grant and the </a:t>
            </a:r>
            <a:r>
              <a:rPr lang="en-US" sz="3600" dirty="0"/>
              <a:t>perceived risk associated with the </a:t>
            </a:r>
            <a:r>
              <a:rPr lang="en-US" sz="3600" dirty="0" err="1" smtClean="0"/>
              <a:t>subrecipient</a:t>
            </a:r>
            <a:r>
              <a:rPr lang="en-US" sz="36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6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Session </a:t>
            </a:r>
            <a:r>
              <a:rPr lang="en-US" i="0" u="none" strike="noStrike" cap="none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norms</a:t>
            </a:r>
            <a:endParaRPr lang="en-US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337" y="1807017"/>
            <a:ext cx="914400" cy="102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3" name="Shape 93"/>
          <p:cNvSpPr txBox="1"/>
          <p:nvPr/>
        </p:nvSpPr>
        <p:spPr>
          <a:xfrm>
            <a:off x="2294950" y="1690700"/>
            <a:ext cx="6720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your phone into silent, mute or vibrate mode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30" y="4108744"/>
            <a:ext cx="1456800" cy="97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5" name="Shape 95"/>
          <p:cNvSpPr/>
          <p:nvPr/>
        </p:nvSpPr>
        <p:spPr>
          <a:xfrm>
            <a:off x="2294950" y="3028550"/>
            <a:ext cx="94431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a topic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could be made during the presentation</a:t>
            </a:r>
          </a:p>
        </p:txBody>
      </p:sp>
      <p:sp>
        <p:nvSpPr>
          <p:cNvPr id="96" name="Shape 96"/>
          <p:cNvSpPr/>
          <p:nvPr/>
        </p:nvSpPr>
        <p:spPr>
          <a:xfrm>
            <a:off x="2294950" y="4169200"/>
            <a:ext cx="955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on a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case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answer at the end of the presentation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980" y="5236369"/>
            <a:ext cx="1223300" cy="126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548" y="3028550"/>
            <a:ext cx="1456800" cy="97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" name="Shape 99"/>
          <p:cNvSpPr/>
          <p:nvPr/>
        </p:nvSpPr>
        <p:spPr>
          <a:xfrm>
            <a:off x="2294950" y="5377862"/>
            <a:ext cx="9558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Materials will be available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google drive</a:t>
            </a:r>
            <a:endParaRPr lang="en-US" sz="3200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39537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Subrecipient</a:t>
            </a:r>
            <a:r>
              <a:rPr lang="en-US" dirty="0"/>
              <a:t> Monitoring Guide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dirty="0"/>
              <a:t>C</a:t>
            </a:r>
            <a:r>
              <a:rPr lang="en-US" b="0" dirty="0" smtClean="0"/>
              <a:t>ollection </a:t>
            </a:r>
            <a:r>
              <a:rPr lang="en-US" b="0" dirty="0"/>
              <a:t>of documents to </a:t>
            </a:r>
            <a:r>
              <a:rPr lang="en-US" dirty="0"/>
              <a:t>assist administrators at the responsible offices</a:t>
            </a:r>
            <a:r>
              <a:rPr lang="en-US" b="0" dirty="0"/>
              <a:t> and central level with </a:t>
            </a:r>
            <a:r>
              <a:rPr lang="en-US" b="0" dirty="0" err="1"/>
              <a:t>subrecipient</a:t>
            </a:r>
            <a:r>
              <a:rPr lang="en-US" b="0" dirty="0"/>
              <a:t> </a:t>
            </a:r>
            <a:r>
              <a:rPr lang="en-US" b="0" dirty="0" smtClean="0"/>
              <a:t>monitoring.</a:t>
            </a:r>
          </a:p>
          <a:p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monitoring efforts should always be implemented if there is any question about the </a:t>
            </a:r>
            <a:r>
              <a:rPr lang="en-US" dirty="0" err="1"/>
              <a:t>subrecipient’s</a:t>
            </a:r>
            <a:r>
              <a:rPr lang="en-US" dirty="0"/>
              <a:t> ability to ensure proper use and financial management of sponsor funds during any stage of the </a:t>
            </a:r>
            <a:r>
              <a:rPr lang="en-US" dirty="0" smtClean="0"/>
              <a:t>award.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43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Subrecipient</a:t>
            </a:r>
            <a:r>
              <a:rPr lang="en-US" dirty="0"/>
              <a:t> Monitoring Guide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_tradnl" sz="3600" b="0" dirty="0" err="1" smtClean="0"/>
              <a:t>Based</a:t>
            </a:r>
            <a:r>
              <a:rPr lang="es-ES_tradnl" sz="3600" b="0" dirty="0" smtClean="0"/>
              <a:t> </a:t>
            </a:r>
            <a:r>
              <a:rPr lang="es-ES_tradnl" sz="3600" b="0" dirty="0" err="1" smtClean="0"/>
              <a:t>on</a:t>
            </a:r>
            <a:r>
              <a:rPr lang="es-ES_tradnl" sz="3600" b="0" dirty="0" smtClean="0"/>
              <a:t>:</a:t>
            </a:r>
          </a:p>
          <a:p>
            <a:pPr lvl="1"/>
            <a:r>
              <a:rPr lang="es-ES_tradnl" sz="3200" b="0" dirty="0" err="1" smtClean="0"/>
              <a:t>Various</a:t>
            </a:r>
            <a:r>
              <a:rPr lang="es-ES_tradnl" sz="3200" b="0" dirty="0" smtClean="0"/>
              <a:t> US </a:t>
            </a:r>
            <a:r>
              <a:rPr lang="es-ES_tradnl" sz="3200" b="0" dirty="0" err="1" smtClean="0"/>
              <a:t>Intensive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Research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Universities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procedures</a:t>
            </a:r>
            <a:endParaRPr lang="es-ES_tradnl" sz="3200" b="0" dirty="0" smtClean="0"/>
          </a:p>
          <a:p>
            <a:pPr lvl="1"/>
            <a:r>
              <a:rPr lang="es-ES_tradnl" sz="3200" b="0" dirty="0" smtClean="0"/>
              <a:t>Federal </a:t>
            </a:r>
            <a:r>
              <a:rPr lang="es-ES_tradnl" sz="3200" b="0" dirty="0" err="1" smtClean="0"/>
              <a:t>Demonstration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Patnership</a:t>
            </a:r>
            <a:r>
              <a:rPr lang="es-ES_tradnl" sz="3200" b="0" dirty="0" smtClean="0"/>
              <a:t>  </a:t>
            </a:r>
          </a:p>
          <a:p>
            <a:pPr lvl="1"/>
            <a:r>
              <a:rPr lang="es-ES_tradnl" sz="3200" b="0" dirty="0" smtClean="0"/>
              <a:t>UPR Peer </a:t>
            </a:r>
            <a:r>
              <a:rPr lang="es-ES_tradnl" sz="3200" b="0" dirty="0" err="1" smtClean="0"/>
              <a:t>reviews</a:t>
            </a:r>
            <a:endParaRPr lang="es-ES_tradnl" sz="3200" b="0" dirty="0" smtClean="0"/>
          </a:p>
          <a:p>
            <a:pPr lvl="1"/>
            <a:r>
              <a:rPr lang="es-ES_tradnl" sz="3200" b="0" dirty="0" err="1" smtClean="0"/>
              <a:t>Review</a:t>
            </a:r>
            <a:r>
              <a:rPr lang="es-ES_tradnl" sz="3200" b="0" dirty="0" smtClean="0"/>
              <a:t> of </a:t>
            </a:r>
            <a:r>
              <a:rPr lang="es-ES_tradnl" sz="3200" b="0" dirty="0" err="1" smtClean="0"/>
              <a:t>related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policies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used</a:t>
            </a:r>
            <a:r>
              <a:rPr lang="es-ES_tradnl" sz="3200" b="0" dirty="0" smtClean="0"/>
              <a:t> </a:t>
            </a:r>
            <a:r>
              <a:rPr lang="es-ES_tradnl" sz="3200" b="0" dirty="0" err="1" smtClean="0"/>
              <a:t>on</a:t>
            </a:r>
            <a:r>
              <a:rPr lang="es-ES_tradnl" sz="3200" b="0" dirty="0" smtClean="0"/>
              <a:t> UPR </a:t>
            </a:r>
            <a:r>
              <a:rPr lang="es-ES_tradnl" sz="3200" b="0" dirty="0" err="1" smtClean="0"/>
              <a:t>units</a:t>
            </a:r>
            <a:endParaRPr lang="es-ES_tradnl" sz="3200" b="0" dirty="0"/>
          </a:p>
        </p:txBody>
      </p:sp>
    </p:spTree>
    <p:extLst>
      <p:ext uri="{BB962C8B-B14F-4D97-AF65-F5344CB8AC3E}">
        <p14:creationId xmlns:p14="http://schemas.microsoft.com/office/powerpoint/2010/main" val="9815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Subrecipient</a:t>
            </a:r>
            <a:r>
              <a:rPr lang="en-US" dirty="0"/>
              <a:t> Monitoring Guide </a:t>
            </a:r>
            <a:r>
              <a:rPr lang="en-US" dirty="0" smtClean="0"/>
              <a:t>Award Stages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376542"/>
              </p:ext>
            </p:extLst>
          </p:nvPr>
        </p:nvGraphicFramePr>
        <p:xfrm>
          <a:off x="1484313" y="1699846"/>
          <a:ext cx="9898795" cy="45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0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Award Stage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dirty="0"/>
              <a:t>I</a:t>
            </a:r>
            <a:r>
              <a:rPr lang="en-US" b="0" dirty="0" smtClean="0"/>
              <a:t>ncludes </a:t>
            </a:r>
            <a:r>
              <a:rPr lang="en-US" b="0" dirty="0"/>
              <a:t>proposal through award </a:t>
            </a:r>
            <a:r>
              <a:rPr lang="en-US" b="0" dirty="0" smtClean="0"/>
              <a:t>set-up.</a:t>
            </a:r>
          </a:p>
          <a:p>
            <a:r>
              <a:rPr lang="en-US" b="0" dirty="0"/>
              <a:t>The goal of </a:t>
            </a:r>
            <a:r>
              <a:rPr lang="en-US" b="0" dirty="0" err="1"/>
              <a:t>subrecipient</a:t>
            </a:r>
            <a:r>
              <a:rPr lang="en-US" b="0" dirty="0"/>
              <a:t> monitoring efforts at this stage is to </a:t>
            </a:r>
            <a:r>
              <a:rPr lang="en-US" dirty="0"/>
              <a:t>ensure that the </a:t>
            </a:r>
            <a:r>
              <a:rPr lang="en-US" dirty="0" err="1"/>
              <a:t>subrecipient</a:t>
            </a:r>
            <a:r>
              <a:rPr lang="en-US" dirty="0"/>
              <a:t> is capable of compliantly spending the federal funds and meeting the project </a:t>
            </a:r>
            <a:r>
              <a:rPr lang="en-US" dirty="0" smtClean="0"/>
              <a:t>goals.</a:t>
            </a:r>
          </a:p>
          <a:p>
            <a:r>
              <a:rPr lang="en-US" b="0" dirty="0"/>
              <a:t>A risk assessment should be performed to </a:t>
            </a:r>
            <a:r>
              <a:rPr lang="en-US" dirty="0"/>
              <a:t>assess the potential risk level of a </a:t>
            </a:r>
            <a:r>
              <a:rPr lang="en-US" dirty="0" err="1" smtClean="0"/>
              <a:t>subrecipient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1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Award Stage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dirty="0" smtClean="0"/>
              <a:t>A </a:t>
            </a:r>
            <a:r>
              <a:rPr lang="en-US" b="0" dirty="0"/>
              <a:t>questionnaire relating to the organization’s financial and management strength can be </a:t>
            </a:r>
            <a:r>
              <a:rPr lang="en-US" dirty="0"/>
              <a:t>completed internally or by the </a:t>
            </a:r>
            <a:r>
              <a:rPr lang="en-US" dirty="0" err="1" smtClean="0"/>
              <a:t>subrecipient</a:t>
            </a:r>
            <a:r>
              <a:rPr lang="en-US" dirty="0" smtClean="0"/>
              <a:t>.</a:t>
            </a:r>
          </a:p>
          <a:p>
            <a:r>
              <a:rPr lang="en-US" b="0" dirty="0"/>
              <a:t>The results of the risk assessment should be used to </a:t>
            </a:r>
            <a:r>
              <a:rPr lang="en-US" dirty="0"/>
              <a:t>determine the frequency and scope of </a:t>
            </a:r>
            <a:r>
              <a:rPr lang="en-US" dirty="0" err="1"/>
              <a:t>subrecipient</a:t>
            </a:r>
            <a:r>
              <a:rPr lang="en-US" dirty="0"/>
              <a:t> </a:t>
            </a:r>
            <a:r>
              <a:rPr lang="en-US" dirty="0" smtClean="0"/>
              <a:t>monitoring.</a:t>
            </a:r>
          </a:p>
          <a:p>
            <a:r>
              <a:rPr lang="en-US" b="0" dirty="0"/>
              <a:t>The monitoring plan should include </a:t>
            </a:r>
            <a:r>
              <a:rPr lang="en-US" dirty="0"/>
              <a:t>strategies to mitigate </a:t>
            </a:r>
            <a:r>
              <a:rPr lang="en-US" b="0" dirty="0"/>
              <a:t>potential risks of non-compliance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33340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Subrecipient</a:t>
            </a:r>
            <a:r>
              <a:rPr lang="en-US" dirty="0"/>
              <a:t> Profile Questionnaire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b="0" dirty="0"/>
              <a:t>The questionnaire is used to help </a:t>
            </a:r>
            <a:r>
              <a:rPr lang="en-US" dirty="0"/>
              <a:t>determine a </a:t>
            </a:r>
            <a:r>
              <a:rPr lang="en-US" dirty="0" err="1"/>
              <a:t>subrecipient</a:t>
            </a:r>
            <a:r>
              <a:rPr lang="en-US" dirty="0"/>
              <a:t> organization’s financial and management strength</a:t>
            </a:r>
            <a:r>
              <a:rPr lang="en-US" b="0" dirty="0"/>
              <a:t>, which helps assess risk and dictates the monitoring plan for </a:t>
            </a:r>
            <a:r>
              <a:rPr lang="en-US" b="0" dirty="0" err="1" smtClean="0"/>
              <a:t>subrecipients</a:t>
            </a:r>
            <a:r>
              <a:rPr lang="en-US" b="0" dirty="0" smtClean="0"/>
              <a:t>.</a:t>
            </a:r>
          </a:p>
          <a:p>
            <a:r>
              <a:rPr lang="en-US" b="0" dirty="0"/>
              <a:t>The questionnaire can be completed by the </a:t>
            </a:r>
            <a:r>
              <a:rPr lang="en-US" dirty="0" err="1"/>
              <a:t>subrecipient</a:t>
            </a:r>
            <a:r>
              <a:rPr lang="en-US" dirty="0"/>
              <a:t> or by the UPR responsible office</a:t>
            </a:r>
            <a:r>
              <a:rPr lang="en-US" b="0" dirty="0"/>
              <a:t> before an agreement is made with the </a:t>
            </a:r>
            <a:r>
              <a:rPr lang="en-US" b="0" dirty="0" err="1" smtClean="0"/>
              <a:t>subrecipient</a:t>
            </a:r>
            <a:r>
              <a:rPr lang="en-US" b="0" dirty="0" smtClean="0"/>
              <a:t>.</a:t>
            </a:r>
          </a:p>
          <a:p>
            <a:r>
              <a:rPr lang="en-US" b="0" dirty="0"/>
              <a:t>Questions may be omitted or added to obtain information most useful for developing a monitoring </a:t>
            </a:r>
            <a:r>
              <a:rPr lang="en-US" b="0" dirty="0" smtClean="0"/>
              <a:t>plan.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3799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Subrecipient</a:t>
            </a:r>
            <a:r>
              <a:rPr lang="en-US" dirty="0"/>
              <a:t> Profile </a:t>
            </a:r>
            <a:r>
              <a:rPr lang="en-US" dirty="0" smtClean="0"/>
              <a:t>Questionnaire (Cont.)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367" y="1638055"/>
            <a:ext cx="5181600" cy="4727575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A</a:t>
            </a:r>
            <a:r>
              <a:rPr lang="en-US" sz="5100" dirty="0" smtClean="0"/>
              <a:t>ddress </a:t>
            </a:r>
            <a:r>
              <a:rPr lang="en-US" sz="5100" dirty="0"/>
              <a:t>and contact </a:t>
            </a:r>
            <a:r>
              <a:rPr lang="en-US" sz="5100" dirty="0" smtClean="0"/>
              <a:t>information</a:t>
            </a:r>
          </a:p>
          <a:p>
            <a:r>
              <a:rPr lang="en-US" sz="5100" dirty="0"/>
              <a:t>Company </a:t>
            </a:r>
            <a:r>
              <a:rPr lang="en-US" sz="5100" dirty="0" smtClean="0"/>
              <a:t>Information</a:t>
            </a:r>
          </a:p>
          <a:p>
            <a:r>
              <a:rPr lang="en-US" sz="5100" b="1" dirty="0"/>
              <a:t>Type of </a:t>
            </a:r>
            <a:r>
              <a:rPr lang="en-US" sz="5100" b="1" dirty="0" smtClean="0"/>
              <a:t>organization</a:t>
            </a:r>
          </a:p>
          <a:p>
            <a:r>
              <a:rPr lang="en-US" sz="5100" dirty="0"/>
              <a:t>Fiscal </a:t>
            </a:r>
            <a:r>
              <a:rPr lang="en-US" sz="5100" dirty="0" smtClean="0"/>
              <a:t>year</a:t>
            </a:r>
          </a:p>
          <a:p>
            <a:r>
              <a:rPr lang="en-US" sz="5100" dirty="0"/>
              <a:t>Organization </a:t>
            </a:r>
            <a:r>
              <a:rPr lang="en-US" sz="5100" dirty="0" smtClean="0"/>
              <a:t>classification</a:t>
            </a:r>
          </a:p>
          <a:p>
            <a:r>
              <a:rPr lang="en-US" sz="5100" dirty="0"/>
              <a:t>Name of designated federal cognizant agency, if </a:t>
            </a:r>
            <a:r>
              <a:rPr lang="en-US" sz="5100" dirty="0" smtClean="0"/>
              <a:t>applicable</a:t>
            </a:r>
          </a:p>
          <a:p>
            <a:r>
              <a:rPr lang="en-US" sz="5100" b="1" dirty="0"/>
              <a:t>Negotiated Federal Facilities and Administrative </a:t>
            </a:r>
            <a:r>
              <a:rPr lang="en-US" sz="5100" b="1" dirty="0" smtClean="0"/>
              <a:t>rate</a:t>
            </a:r>
          </a:p>
          <a:p>
            <a:r>
              <a:rPr lang="en-US" sz="5100" b="1" dirty="0" smtClean="0"/>
              <a:t>Internal policies</a:t>
            </a:r>
            <a:endParaRPr lang="en-US" sz="5100" b="1" dirty="0"/>
          </a:p>
          <a:p>
            <a:r>
              <a:rPr lang="en-US" sz="5100" dirty="0"/>
              <a:t>Contact information</a:t>
            </a:r>
            <a:endParaRPr lang="es-ES_tradnl" sz="5100" dirty="0"/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9" y="2854570"/>
            <a:ext cx="4895056" cy="3124200"/>
          </a:xfrm>
        </p:spPr>
        <p:txBody>
          <a:bodyPr>
            <a:noAutofit/>
          </a:bodyPr>
          <a:lstStyle/>
          <a:p>
            <a:r>
              <a:rPr lang="en-US" sz="2400" dirty="0"/>
              <a:t>Required to comply with the 2 </a:t>
            </a:r>
            <a:r>
              <a:rPr lang="en-US" sz="2400" dirty="0" err="1"/>
              <a:t>cfr</a:t>
            </a:r>
            <a:r>
              <a:rPr lang="en-US" sz="2400" dirty="0"/>
              <a:t> 200, Subpart F-Audit </a:t>
            </a:r>
            <a:r>
              <a:rPr lang="en-US" sz="2400" dirty="0" smtClean="0"/>
              <a:t>Requirements (Single Audit)</a:t>
            </a:r>
            <a:endParaRPr lang="en-US" sz="2400" dirty="0"/>
          </a:p>
          <a:p>
            <a:r>
              <a:rPr lang="en-US" sz="2400" dirty="0"/>
              <a:t>Does the organization have a </a:t>
            </a:r>
            <a:r>
              <a:rPr lang="en-US" sz="2400" b="1" dirty="0"/>
              <a:t>financial management system </a:t>
            </a:r>
            <a:r>
              <a:rPr lang="en-US" sz="2400" dirty="0"/>
              <a:t>that provides records that can identify the source and application of funds for award-supported activities?</a:t>
            </a:r>
          </a:p>
          <a:p>
            <a:r>
              <a:rPr lang="en-US" sz="2400" dirty="0"/>
              <a:t>Does the </a:t>
            </a:r>
            <a:r>
              <a:rPr lang="en-US" sz="2400" b="1" dirty="0"/>
              <a:t>financial system provide for the control and accountability </a:t>
            </a:r>
            <a:r>
              <a:rPr lang="en-US" sz="2400" dirty="0"/>
              <a:t>of project funds, property, and other assets?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7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Subrecipient</a:t>
            </a:r>
            <a:r>
              <a:rPr lang="en-US" dirty="0"/>
              <a:t> Risk </a:t>
            </a:r>
            <a:r>
              <a:rPr lang="en-US" dirty="0" smtClean="0"/>
              <a:t>Assessment </a:t>
            </a:r>
            <a:r>
              <a:rPr lang="en-US" dirty="0"/>
              <a:t>Evaluation Form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0" dirty="0"/>
              <a:t>U</a:t>
            </a:r>
            <a:r>
              <a:rPr lang="en-US" sz="2600" b="0" dirty="0" smtClean="0"/>
              <a:t>sed </a:t>
            </a:r>
            <a:r>
              <a:rPr lang="en-US" sz="2600" b="0" dirty="0"/>
              <a:t>by responsible offices to </a:t>
            </a:r>
            <a:r>
              <a:rPr lang="en-US" sz="2600" dirty="0"/>
              <a:t>assess the level of risk </a:t>
            </a:r>
            <a:r>
              <a:rPr lang="en-US" sz="2600" b="0" dirty="0"/>
              <a:t>posed by the </a:t>
            </a:r>
            <a:r>
              <a:rPr lang="en-US" sz="2600" b="0" dirty="0" err="1" smtClean="0"/>
              <a:t>subrecipient</a:t>
            </a:r>
            <a:r>
              <a:rPr lang="en-US" sz="2600" b="0" dirty="0" smtClean="0"/>
              <a:t>.</a:t>
            </a:r>
          </a:p>
          <a:p>
            <a:r>
              <a:rPr lang="en-US" sz="2600" b="0" dirty="0" smtClean="0"/>
              <a:t>The </a:t>
            </a:r>
            <a:r>
              <a:rPr lang="en-US" sz="2600" b="0" dirty="0"/>
              <a:t>form </a:t>
            </a:r>
            <a:r>
              <a:rPr lang="en-US" sz="2600" dirty="0"/>
              <a:t>focuses on federal </a:t>
            </a:r>
            <a:r>
              <a:rPr lang="en-US" sz="2600" b="0" dirty="0"/>
              <a:t>and federal flow-through funds and should not be used for external funds other than </a:t>
            </a:r>
            <a:r>
              <a:rPr lang="en-US" sz="2600" b="0" dirty="0" smtClean="0"/>
              <a:t>that.</a:t>
            </a:r>
          </a:p>
          <a:p>
            <a:r>
              <a:rPr lang="en-US" sz="2600" dirty="0"/>
              <a:t>The form is organized into four separate </a:t>
            </a:r>
            <a:r>
              <a:rPr lang="en-US" sz="2600" dirty="0" smtClean="0"/>
              <a:t>sections:</a:t>
            </a:r>
          </a:p>
          <a:p>
            <a:pPr lvl="1"/>
            <a:r>
              <a:rPr lang="en-US" sz="2600" dirty="0" smtClean="0"/>
              <a:t>Threshold Questions</a:t>
            </a:r>
          </a:p>
          <a:p>
            <a:pPr lvl="1"/>
            <a:r>
              <a:rPr lang="en-US" sz="2600" dirty="0" smtClean="0"/>
              <a:t>Other Considerations</a:t>
            </a:r>
          </a:p>
          <a:p>
            <a:pPr lvl="1"/>
            <a:r>
              <a:rPr lang="en-US" sz="2600" dirty="0" smtClean="0"/>
              <a:t>Institutional Questions</a:t>
            </a:r>
          </a:p>
          <a:p>
            <a:pPr lvl="1"/>
            <a:r>
              <a:rPr lang="en-US" sz="2600" dirty="0" smtClean="0"/>
              <a:t>Project </a:t>
            </a:r>
            <a:r>
              <a:rPr lang="en-US" sz="2600" dirty="0"/>
              <a:t>Specific </a:t>
            </a:r>
            <a:r>
              <a:rPr lang="en-US" sz="2600" dirty="0" smtClean="0"/>
              <a:t>Questions</a:t>
            </a:r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34750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Subrecipient</a:t>
            </a:r>
            <a:r>
              <a:rPr lang="en-US" dirty="0"/>
              <a:t> Risk Assessment Evaluation </a:t>
            </a:r>
            <a:r>
              <a:rPr lang="en-US" dirty="0" smtClean="0"/>
              <a:t>Form (Cont.)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Threshold Questions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to quickly identify the highest risk candidates: </a:t>
            </a:r>
            <a:r>
              <a:rPr lang="en-US" b="1" dirty="0"/>
              <a:t>debarred or suspended, lack of COI policy, and the existence or not of an established accounting system, and acceptable procurement </a:t>
            </a:r>
            <a:r>
              <a:rPr lang="en-US" b="1" dirty="0" smtClean="0"/>
              <a:t>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subrecipient</a:t>
            </a:r>
            <a:r>
              <a:rPr lang="en-US" dirty="0"/>
              <a:t> is identified as debarred or suspended, on the SAM system, and the UPR still need to make an agreement with this specific </a:t>
            </a:r>
            <a:r>
              <a:rPr lang="en-US" dirty="0" err="1"/>
              <a:t>subrecipient</a:t>
            </a:r>
            <a:r>
              <a:rPr lang="en-US" dirty="0"/>
              <a:t>, then it is </a:t>
            </a:r>
            <a:r>
              <a:rPr lang="en-US" b="1" dirty="0"/>
              <a:t>required to obtain prior approval from the prime </a:t>
            </a:r>
            <a:r>
              <a:rPr lang="en-US" b="1" dirty="0" smtClean="0"/>
              <a:t>sponsor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Subrecipient</a:t>
            </a:r>
            <a:r>
              <a:rPr lang="en-US" dirty="0"/>
              <a:t> Risk Assessment Evaluation </a:t>
            </a:r>
            <a:r>
              <a:rPr lang="en-US" dirty="0" smtClean="0"/>
              <a:t>Form (Cont.)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Other </a:t>
            </a:r>
            <a:r>
              <a:rPr lang="en-US" b="1" dirty="0" smtClean="0"/>
              <a:t>Considerations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to </a:t>
            </a:r>
            <a:r>
              <a:rPr lang="en-US" b="1" dirty="0"/>
              <a:t>assess risk that may or may not result in additional language</a:t>
            </a:r>
            <a:r>
              <a:rPr lang="en-US" dirty="0"/>
              <a:t> in the </a:t>
            </a:r>
            <a:r>
              <a:rPr lang="en-US" dirty="0" err="1" smtClean="0"/>
              <a:t>subaward</a:t>
            </a:r>
            <a:r>
              <a:rPr lang="en-US" dirty="0" smtClean="0"/>
              <a:t>.</a:t>
            </a:r>
          </a:p>
          <a:p>
            <a:r>
              <a:rPr lang="en-US" b="1" dirty="0"/>
              <a:t>Institutional (</a:t>
            </a:r>
            <a:r>
              <a:rPr lang="en-US" b="1" dirty="0" err="1"/>
              <a:t>Subrecipient</a:t>
            </a:r>
            <a:r>
              <a:rPr lang="en-US" b="1" dirty="0"/>
              <a:t>) Questions (Scored</a:t>
            </a:r>
            <a:r>
              <a:rPr lang="en-US" b="1" dirty="0" smtClean="0"/>
              <a:t>)</a:t>
            </a:r>
          </a:p>
          <a:p>
            <a:pPr lvl="1"/>
            <a:r>
              <a:rPr lang="en-US" dirty="0"/>
              <a:t>These questions </a:t>
            </a:r>
            <a:r>
              <a:rPr lang="en-US" b="1" dirty="0"/>
              <a:t>focus on institutional characteristics</a:t>
            </a:r>
            <a:r>
              <a:rPr lang="en-US" dirty="0"/>
              <a:t> of the </a:t>
            </a:r>
            <a:r>
              <a:rPr lang="en-US" dirty="0" err="1"/>
              <a:t>subrecipient</a:t>
            </a:r>
            <a:r>
              <a:rPr lang="en-US" dirty="0"/>
              <a:t> and are independently </a:t>
            </a:r>
            <a:r>
              <a:rPr lang="en-US" dirty="0" smtClean="0"/>
              <a:t>scored.</a:t>
            </a:r>
          </a:p>
          <a:p>
            <a:pPr lvl="1"/>
            <a:r>
              <a:rPr lang="en-US" dirty="0"/>
              <a:t>For institutions that receive </a:t>
            </a:r>
            <a:r>
              <a:rPr lang="en-US" b="1" dirty="0"/>
              <a:t>$750,000 or more in federal funds</a:t>
            </a:r>
            <a:r>
              <a:rPr lang="en-US" dirty="0"/>
              <a:t>, this institutional score should be static during the year, but may change after their single audit has been </a:t>
            </a:r>
            <a:r>
              <a:rPr lang="en-US" dirty="0" smtClean="0"/>
              <a:t>completed.</a:t>
            </a:r>
          </a:p>
          <a:p>
            <a:pPr lvl="1"/>
            <a:r>
              <a:rPr lang="en-US" dirty="0"/>
              <a:t>For institutions under the $750,000 threshold, this number may change during the </a:t>
            </a:r>
            <a:r>
              <a:rPr lang="en-US" dirty="0" smtClean="0"/>
              <a:t>year.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31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_tradnl" dirty="0" smtClean="0"/>
              <a:t>Basic </a:t>
            </a:r>
            <a:r>
              <a:rPr lang="es-ES_tradnl" dirty="0" err="1" smtClean="0"/>
              <a:t>Concepts</a:t>
            </a:r>
            <a:endParaRPr lang="es-ES_tradnl" dirty="0" smtClean="0"/>
          </a:p>
          <a:p>
            <a:r>
              <a:rPr lang="es-ES_tradnl" dirty="0" err="1" smtClean="0"/>
              <a:t>Subrecipient</a:t>
            </a:r>
            <a:r>
              <a:rPr lang="es-ES_tradnl" dirty="0" smtClean="0"/>
              <a:t> </a:t>
            </a:r>
            <a:r>
              <a:rPr lang="es-ES_tradnl" dirty="0" err="1" smtClean="0"/>
              <a:t>Monitoring</a:t>
            </a:r>
            <a:r>
              <a:rPr lang="es-ES_tradnl" dirty="0" smtClean="0"/>
              <a:t> </a:t>
            </a:r>
            <a:r>
              <a:rPr lang="es-ES_tradnl" dirty="0" err="1" smtClean="0"/>
              <a:t>Background</a:t>
            </a:r>
            <a:endParaRPr lang="es-ES_tradnl" dirty="0" smtClean="0"/>
          </a:p>
          <a:p>
            <a:r>
              <a:rPr lang="es-ES_tradnl" dirty="0" err="1" smtClean="0"/>
              <a:t>Subrecipient</a:t>
            </a:r>
            <a:r>
              <a:rPr lang="es-ES_tradnl" dirty="0" smtClean="0"/>
              <a:t> </a:t>
            </a:r>
            <a:r>
              <a:rPr lang="es-ES_tradnl" dirty="0" err="1" smtClean="0"/>
              <a:t>Monitoring</a:t>
            </a:r>
            <a:r>
              <a:rPr lang="es-ES_tradnl" dirty="0" smtClean="0"/>
              <a:t> Guide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442" y="4439749"/>
            <a:ext cx="2476500" cy="2105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7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Subrecipient</a:t>
            </a:r>
            <a:r>
              <a:rPr lang="en-US" dirty="0"/>
              <a:t> Risk Assessment Evaluation </a:t>
            </a:r>
            <a:r>
              <a:rPr lang="en-US" dirty="0" smtClean="0"/>
              <a:t>Form (Cont.)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38102"/>
            <a:ext cx="10494330" cy="4988097"/>
          </a:xfrm>
        </p:spPr>
        <p:txBody>
          <a:bodyPr>
            <a:noAutofit/>
          </a:bodyPr>
          <a:lstStyle/>
          <a:p>
            <a:r>
              <a:rPr lang="en-US" sz="2800" b="1" dirty="0"/>
              <a:t>Project Questions (Scored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ocus </a:t>
            </a:r>
            <a:r>
              <a:rPr lang="en-US" sz="2400" dirty="0"/>
              <a:t>on the </a:t>
            </a:r>
            <a:r>
              <a:rPr lang="en-US" sz="2400" b="1" dirty="0"/>
              <a:t>characteristics of the project and are independently </a:t>
            </a:r>
            <a:r>
              <a:rPr lang="en-US" sz="2400" b="1" dirty="0" smtClean="0"/>
              <a:t>scored</a:t>
            </a:r>
            <a:r>
              <a:rPr lang="en-US" sz="2400" dirty="0" smtClean="0"/>
              <a:t>.</a:t>
            </a:r>
          </a:p>
          <a:p>
            <a:r>
              <a:rPr lang="en-US" sz="2800" b="1" dirty="0"/>
              <a:t>Scoring </a:t>
            </a:r>
            <a:r>
              <a:rPr lang="en-US" sz="2800" b="1" dirty="0" smtClean="0"/>
              <a:t>Methodology</a:t>
            </a:r>
          </a:p>
          <a:p>
            <a:pPr lvl="1"/>
            <a:r>
              <a:rPr lang="en-US" sz="2400" b="1" dirty="0"/>
              <a:t>A </a:t>
            </a:r>
            <a:r>
              <a:rPr lang="en-US" sz="2400" b="1" dirty="0" err="1"/>
              <a:t>subaward</a:t>
            </a:r>
            <a:r>
              <a:rPr lang="en-US" sz="2400" b="1" dirty="0"/>
              <a:t> with another UPR campus or unit should be considered as low </a:t>
            </a:r>
            <a:r>
              <a:rPr lang="en-US" sz="2400" b="1" dirty="0" smtClean="0"/>
              <a:t>risk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/>
              <a:t>S</a:t>
            </a:r>
            <a:r>
              <a:rPr lang="en-US" sz="2400" dirty="0" err="1" smtClean="0"/>
              <a:t>ubaward</a:t>
            </a:r>
            <a:r>
              <a:rPr lang="en-US" sz="2400" dirty="0" smtClean="0"/>
              <a:t> </a:t>
            </a:r>
            <a:r>
              <a:rPr lang="en-US" sz="2400" dirty="0"/>
              <a:t>may be considered as </a:t>
            </a:r>
            <a:r>
              <a:rPr lang="en-US" sz="2400" b="1" dirty="0" smtClean="0"/>
              <a:t>lower </a:t>
            </a:r>
            <a:r>
              <a:rPr lang="en-US" sz="2400" b="1" dirty="0"/>
              <a:t>risk if it receives an institutional score of at most 9, a project score of at most 13, or a combination total of institutional and project score below </a:t>
            </a:r>
            <a:r>
              <a:rPr lang="en-US" sz="2400" b="1" dirty="0" smtClean="0"/>
              <a:t>26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/>
              <a:t>An institutional score over 9, a project score over 13, or total combined score equal or above 26 constitute a </a:t>
            </a:r>
            <a:r>
              <a:rPr lang="en-US" sz="2400" b="1" dirty="0" smtClean="0"/>
              <a:t>higher </a:t>
            </a:r>
            <a:r>
              <a:rPr lang="en-US" sz="2400" b="1" dirty="0"/>
              <a:t>risk </a:t>
            </a:r>
            <a:r>
              <a:rPr lang="en-US" sz="2400" b="1" dirty="0" err="1" smtClean="0"/>
              <a:t>subaward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2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 err="1" smtClean="0"/>
              <a:t>Levels</a:t>
            </a:r>
            <a:r>
              <a:rPr lang="es-ES_tradnl" dirty="0" smtClean="0"/>
              <a:t> / </a:t>
            </a:r>
            <a:r>
              <a:rPr lang="es-ES_tradnl" dirty="0" err="1" smtClean="0"/>
              <a:t>Lower</a:t>
            </a:r>
            <a:r>
              <a:rPr lang="es-ES_tradnl" dirty="0" smtClean="0"/>
              <a:t> </a:t>
            </a:r>
            <a:r>
              <a:rPr lang="es-ES_tradnl" dirty="0" err="1" smtClean="0"/>
              <a:t>Risk</a:t>
            </a:r>
            <a:endParaRPr lang="es-ES_tradnl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94811"/>
              </p:ext>
            </p:extLst>
          </p:nvPr>
        </p:nvGraphicFramePr>
        <p:xfrm>
          <a:off x="1484313" y="1438275"/>
          <a:ext cx="10494327" cy="39260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94327"/>
              </a:tblGrid>
              <a:tr h="592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dirty="0" smtClean="0"/>
                        <a:t>Review </a:t>
                      </a:r>
                      <a:r>
                        <a:rPr lang="en-US" sz="3200" b="1" u="none" dirty="0" smtClean="0"/>
                        <a:t>audit reports</a:t>
                      </a:r>
                      <a:endParaRPr lang="es-ES_tradnl" sz="3200" b="1" dirty="0" smtClean="0"/>
                    </a:p>
                  </a:txBody>
                  <a:tcPr anchor="ctr"/>
                </a:tc>
              </a:tr>
              <a:tr h="592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/>
                        <a:t>If findings exist </a:t>
                      </a:r>
                      <a:r>
                        <a:rPr lang="en-US" sz="3200" b="1" u="none" dirty="0" smtClean="0"/>
                        <a:t>determine materiality and risk(s)</a:t>
                      </a:r>
                      <a:endParaRPr lang="es-ES_tradnl" sz="3200" b="1" dirty="0" smtClean="0"/>
                    </a:p>
                  </a:txBody>
                  <a:tcPr anchor="ctr"/>
                </a:tc>
              </a:tr>
              <a:tr h="1023338">
                <a:tc>
                  <a:txBody>
                    <a:bodyPr/>
                    <a:lstStyle/>
                    <a:p>
                      <a:pPr lvl="0"/>
                      <a:r>
                        <a:rPr lang="en-US" sz="3200" b="1" u="none" dirty="0" smtClean="0"/>
                        <a:t>Review invoices frequently</a:t>
                      </a:r>
                      <a:r>
                        <a:rPr lang="en-US" sz="3200" u="none" dirty="0" smtClean="0"/>
                        <a:t> to ensure:</a:t>
                      </a:r>
                      <a:r>
                        <a:rPr lang="en-US" sz="3200" u="none" baseline="0" dirty="0" smtClean="0"/>
                        <a:t> </a:t>
                      </a:r>
                      <a:r>
                        <a:rPr lang="es-ES_tradnl" sz="3200" u="none" dirty="0" err="1" smtClean="0"/>
                        <a:t>Timeliness</a:t>
                      </a:r>
                      <a:r>
                        <a:rPr lang="es-ES_tradnl" sz="3200" u="none" dirty="0" smtClean="0"/>
                        <a:t>, </a:t>
                      </a:r>
                      <a:r>
                        <a:rPr lang="es-ES_tradnl" sz="3200" u="none" dirty="0" err="1" smtClean="0"/>
                        <a:t>completeness</a:t>
                      </a:r>
                      <a:r>
                        <a:rPr lang="es-ES_tradnl" sz="3200" u="none" dirty="0" smtClean="0"/>
                        <a:t> and </a:t>
                      </a:r>
                      <a:r>
                        <a:rPr lang="es-ES_tradnl" sz="3200" u="none" dirty="0" err="1" smtClean="0"/>
                        <a:t>accuracy</a:t>
                      </a:r>
                      <a:r>
                        <a:rPr lang="es-ES_tradnl" sz="3200" u="none" baseline="0" dirty="0" smtClean="0"/>
                        <a:t> </a:t>
                      </a:r>
                      <a:r>
                        <a:rPr lang="en-US" sz="3200" u="none" dirty="0" smtClean="0"/>
                        <a:t>Science is in line with spending</a:t>
                      </a:r>
                      <a:r>
                        <a:rPr lang="en-US" sz="3200" u="none" baseline="0" dirty="0" smtClean="0"/>
                        <a:t> </a:t>
                      </a:r>
                      <a:r>
                        <a:rPr lang="en-US" sz="3200" u="none" dirty="0" smtClean="0"/>
                        <a:t>PI approval states “okay to pay”</a:t>
                      </a:r>
                      <a:endParaRPr lang="en-US" sz="3200" dirty="0" smtClean="0"/>
                    </a:p>
                  </a:txBody>
                  <a:tcPr anchor="ctr"/>
                </a:tc>
              </a:tr>
              <a:tr h="592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/>
                        <a:t>Work is performed </a:t>
                      </a:r>
                      <a:r>
                        <a:rPr lang="en-US" sz="3200" b="1" u="none" dirty="0" smtClean="0"/>
                        <a:t>within the period of performance</a:t>
                      </a:r>
                      <a:endParaRPr lang="en-US" sz="3200" b="1" dirty="0" smtClean="0"/>
                    </a:p>
                  </a:txBody>
                  <a:tcPr anchor="ctr"/>
                </a:tc>
              </a:tr>
              <a:tr h="592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/>
                        <a:t>Compliance with </a:t>
                      </a:r>
                      <a:r>
                        <a:rPr lang="en-US" sz="3200" b="1" u="none" dirty="0" smtClean="0"/>
                        <a:t>special terms </a:t>
                      </a:r>
                      <a:r>
                        <a:rPr lang="en-US" sz="3200" u="none" dirty="0" smtClean="0"/>
                        <a:t>(if applicable)</a:t>
                      </a:r>
                      <a:endParaRPr lang="en-US" sz="3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/>
              <a:t>Levels</a:t>
            </a:r>
            <a:r>
              <a:rPr lang="es-ES_tradnl" dirty="0"/>
              <a:t> / </a:t>
            </a:r>
            <a:r>
              <a:rPr lang="es-ES_tradnl" dirty="0" err="1" smtClean="0"/>
              <a:t>Higher</a:t>
            </a:r>
            <a:r>
              <a:rPr lang="es-ES_tradnl" dirty="0" smtClean="0"/>
              <a:t> </a:t>
            </a:r>
            <a:r>
              <a:rPr lang="es-ES_tradnl" dirty="0" err="1"/>
              <a:t>Risk</a:t>
            </a:r>
            <a:endParaRPr lang="es-ES_tradnl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22129"/>
              </p:ext>
            </p:extLst>
          </p:nvPr>
        </p:nvGraphicFramePr>
        <p:xfrm>
          <a:off x="1484313" y="1438277"/>
          <a:ext cx="10494327" cy="4785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94327"/>
              </a:tblGrid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 smtClean="0"/>
                        <a:t>Review </a:t>
                      </a:r>
                      <a:r>
                        <a:rPr lang="en-US" sz="2400" b="0" u="sng" dirty="0" smtClean="0"/>
                        <a:t>all</a:t>
                      </a:r>
                      <a:r>
                        <a:rPr lang="en-US" sz="2400" b="0" u="none" dirty="0" smtClean="0"/>
                        <a:t> steps in the “Lower Risk” category in addition to the following:</a:t>
                      </a:r>
                      <a:endParaRPr lang="es-ES_tradnl" sz="2400" b="0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Exercise your  </a:t>
                      </a:r>
                      <a:r>
                        <a:rPr lang="en-US" sz="2400" b="1" u="none" dirty="0" smtClean="0"/>
                        <a:t>right to audit or consider performing a site visit or desk review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Request </a:t>
                      </a:r>
                      <a:r>
                        <a:rPr lang="en-US" sz="2400" b="1" u="none" dirty="0" smtClean="0"/>
                        <a:t>supporting detail</a:t>
                      </a:r>
                      <a:r>
                        <a:rPr lang="en-US" sz="2400" u="none" dirty="0" smtClean="0"/>
                        <a:t> for all financial invoices and expenses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Request and review financial reports </a:t>
                      </a:r>
                      <a:r>
                        <a:rPr lang="en-US" sz="2400" b="1" u="none" dirty="0" smtClean="0"/>
                        <a:t>more frequently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 smtClean="0"/>
                        <a:t>Request </a:t>
                      </a:r>
                      <a:r>
                        <a:rPr lang="en-US" sz="2400" b="1" u="none" dirty="0" smtClean="0"/>
                        <a:t>regular contact and communication </a:t>
                      </a:r>
                      <a:r>
                        <a:rPr lang="en-US" sz="2400" u="none" dirty="0" smtClean="0"/>
                        <a:t>with the PI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u="none" dirty="0" err="1" smtClean="0"/>
                        <a:t>Document</a:t>
                      </a:r>
                      <a:r>
                        <a:rPr lang="es-ES_tradnl" sz="2400" u="none" dirty="0" smtClean="0"/>
                        <a:t> </a:t>
                      </a:r>
                      <a:r>
                        <a:rPr lang="es-ES_tradnl" sz="2400" u="none" dirty="0" err="1" smtClean="0"/>
                        <a:t>conversations</a:t>
                      </a:r>
                      <a:r>
                        <a:rPr lang="es-ES_tradnl" sz="2400" u="none" dirty="0" smtClean="0"/>
                        <a:t> and </a:t>
                      </a:r>
                      <a:r>
                        <a:rPr lang="es-ES_tradnl" sz="2400" u="none" dirty="0" err="1" smtClean="0"/>
                        <a:t>retain</a:t>
                      </a:r>
                      <a:r>
                        <a:rPr lang="es-ES_tradnl" sz="2400" u="none" dirty="0" smtClean="0"/>
                        <a:t> </a:t>
                      </a:r>
                      <a:r>
                        <a:rPr lang="es-ES_tradnl" sz="2400" u="none" dirty="0" err="1" smtClean="0"/>
                        <a:t>pertinent</a:t>
                      </a:r>
                      <a:r>
                        <a:rPr lang="es-ES_tradnl" sz="2400" u="none" dirty="0" smtClean="0"/>
                        <a:t> emails</a:t>
                      </a:r>
                      <a:endParaRPr lang="es-ES_tradnl" sz="2400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 smtClean="0"/>
                        <a:t>Withhold payments </a:t>
                      </a:r>
                      <a:r>
                        <a:rPr lang="en-US" sz="2400" u="none" dirty="0" smtClean="0"/>
                        <a:t>if necessary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56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 smtClean="0"/>
                        <a:t>Elevate potential risks</a:t>
                      </a:r>
                      <a:r>
                        <a:rPr lang="en-US" sz="2400" u="none" dirty="0" smtClean="0"/>
                        <a:t> to the Office of Compliance Research and Integrity for review and discussion</a:t>
                      </a:r>
                      <a:endParaRPr lang="es-ES_tradnl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4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 Monitoring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en-US" b="0" dirty="0"/>
              <a:t>I</a:t>
            </a:r>
            <a:r>
              <a:rPr lang="en-US" b="0" dirty="0" smtClean="0"/>
              <a:t>ncludes </a:t>
            </a:r>
            <a:r>
              <a:rPr lang="en-US" b="0" dirty="0"/>
              <a:t>activities undertaken to </a:t>
            </a:r>
            <a:r>
              <a:rPr lang="en-US" dirty="0"/>
              <a:t>monitor the </a:t>
            </a:r>
            <a:r>
              <a:rPr lang="en-US" dirty="0" err="1"/>
              <a:t>subrecipient’s</a:t>
            </a:r>
            <a:r>
              <a:rPr lang="en-US" dirty="0"/>
              <a:t> administration, billing and scientific progress</a:t>
            </a:r>
            <a:r>
              <a:rPr lang="en-US" b="0" dirty="0"/>
              <a:t> as well as on-going risk assessments (i.e. review of annual audit findings</a:t>
            </a:r>
            <a:r>
              <a:rPr lang="en-US" b="0" dirty="0" smtClean="0"/>
              <a:t>).</a:t>
            </a:r>
          </a:p>
          <a:p>
            <a:r>
              <a:rPr lang="en-US" dirty="0"/>
              <a:t>Frequent communication</a:t>
            </a:r>
            <a:r>
              <a:rPr lang="en-US" b="0" dirty="0"/>
              <a:t> between the PI, responsible offices staff and research administrators at UPR and the </a:t>
            </a:r>
            <a:r>
              <a:rPr lang="en-US" b="0" dirty="0" err="1"/>
              <a:t>subrecipient</a:t>
            </a:r>
            <a:r>
              <a:rPr lang="en-US" b="0" dirty="0"/>
              <a:t> institution is essential to ensure a compliant and successful </a:t>
            </a:r>
            <a:r>
              <a:rPr lang="en-US" b="0" dirty="0" smtClean="0"/>
              <a:t>collaboration.</a:t>
            </a:r>
          </a:p>
          <a:p>
            <a:r>
              <a:rPr lang="en-US" b="0" dirty="0"/>
              <a:t>C</a:t>
            </a:r>
            <a:r>
              <a:rPr lang="en-US" b="0" dirty="0" smtClean="0"/>
              <a:t>harges </a:t>
            </a:r>
            <a:r>
              <a:rPr lang="en-US" b="0" dirty="0"/>
              <a:t>appear </a:t>
            </a:r>
            <a:r>
              <a:rPr lang="en-US" dirty="0"/>
              <a:t>reasonable and progress to date</a:t>
            </a:r>
            <a:r>
              <a:rPr lang="en-US" b="0" dirty="0"/>
              <a:t> for the </a:t>
            </a:r>
            <a:r>
              <a:rPr lang="en-US" b="0" dirty="0" smtClean="0"/>
              <a:t>project.</a:t>
            </a:r>
          </a:p>
        </p:txBody>
      </p:sp>
    </p:spTree>
    <p:extLst>
      <p:ext uri="{BB962C8B-B14F-4D97-AF65-F5344CB8AC3E}">
        <p14:creationId xmlns:p14="http://schemas.microsoft.com/office/powerpoint/2010/main" val="21061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 Monitoring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b="0" dirty="0" smtClean="0"/>
              <a:t>To </a:t>
            </a:r>
            <a:r>
              <a:rPr lang="en-US" b="0" dirty="0"/>
              <a:t>ensure proper use of sponsor funds, the </a:t>
            </a:r>
            <a:r>
              <a:rPr lang="en-US" dirty="0"/>
              <a:t>invoices must be monitored</a:t>
            </a:r>
            <a:r>
              <a:rPr lang="en-US" b="0" dirty="0"/>
              <a:t> for </a:t>
            </a:r>
            <a:r>
              <a:rPr lang="en-US" b="0" dirty="0" smtClean="0"/>
              <a:t>completeness.</a:t>
            </a:r>
          </a:p>
          <a:p>
            <a:r>
              <a:rPr lang="en-US" b="0" dirty="0"/>
              <a:t>Best practice dictates </a:t>
            </a:r>
            <a:r>
              <a:rPr lang="en-US" dirty="0"/>
              <a:t>documenting all efforts</a:t>
            </a:r>
            <a:r>
              <a:rPr lang="en-US" b="0" dirty="0"/>
              <a:t> related to </a:t>
            </a:r>
            <a:r>
              <a:rPr lang="en-US" b="0" dirty="0" err="1"/>
              <a:t>subrecipient</a:t>
            </a:r>
            <a:r>
              <a:rPr lang="en-US" b="0" dirty="0"/>
              <a:t> </a:t>
            </a:r>
            <a:r>
              <a:rPr lang="en-US" b="0" dirty="0" smtClean="0"/>
              <a:t>monitoring.</a:t>
            </a:r>
            <a:endParaRPr lang="es-ES_tradnl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66" y="4407451"/>
            <a:ext cx="2924581" cy="21003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1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for review of </a:t>
            </a: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subaward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invoices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b="1" dirty="0" err="1" smtClean="0"/>
              <a:t>Allowability</a:t>
            </a:r>
            <a:endParaRPr lang="es-ES_tradnl" b="1" dirty="0" smtClean="0"/>
          </a:p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xpenses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included in the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subaward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Are the expenses in the agreement consistent with the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programmatic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PI approval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signature</a:t>
            </a:r>
          </a:p>
          <a:p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Expenses incurred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</a:p>
          <a:p>
            <a:endParaRPr lang="es-ES_tradnl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invoicing for amounts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approved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Invoicing 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actual expenses </a:t>
            </a:r>
            <a:r>
              <a:rPr lang="en-US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</a:p>
          <a:p>
            <a:r>
              <a:rPr lang="es-ES_tradnl" dirty="0" err="1"/>
              <a:t>I</a:t>
            </a:r>
            <a:r>
              <a:rPr lang="es-ES_tradnl" dirty="0" err="1" smtClean="0"/>
              <a:t>nvoice</a:t>
            </a:r>
            <a:r>
              <a:rPr lang="es-ES_tradnl" dirty="0" smtClean="0"/>
              <a:t> </a:t>
            </a:r>
            <a:r>
              <a:rPr lang="es-ES_tradnl" dirty="0"/>
              <a:t>total  </a:t>
            </a:r>
            <a:r>
              <a:rPr lang="es-ES_tradnl" dirty="0" err="1"/>
              <a:t>correct</a:t>
            </a:r>
            <a:r>
              <a:rPr lang="es-ES_tradnl" dirty="0" smtClean="0"/>
              <a:t>?</a:t>
            </a:r>
          </a:p>
          <a:p>
            <a:r>
              <a:rPr lang="en-US" b="1" dirty="0"/>
              <a:t>Facilities &amp; Administration (F&amp;A) costs calculated correctly</a:t>
            </a:r>
            <a:endParaRPr lang="es-ES_tradnl" b="1" dirty="0" smtClean="0"/>
          </a:p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Invoice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 by an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authorized institutional official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67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Subrecipient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Record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UPR info</a:t>
            </a:r>
          </a:p>
          <a:p>
            <a:r>
              <a:rPr lang="en-US" sz="2800" dirty="0" err="1" smtClean="0"/>
              <a:t>Subrecipient</a:t>
            </a:r>
            <a:r>
              <a:rPr lang="en-US" sz="2800" dirty="0" smtClean="0"/>
              <a:t> info</a:t>
            </a:r>
          </a:p>
          <a:p>
            <a:r>
              <a:rPr lang="en-US" sz="2800" dirty="0"/>
              <a:t>Sub-Award Period of </a:t>
            </a:r>
            <a:r>
              <a:rPr lang="en-US" sz="2800" dirty="0" smtClean="0"/>
              <a:t>Performance</a:t>
            </a:r>
          </a:p>
          <a:p>
            <a:r>
              <a:rPr lang="en-US" sz="2800" dirty="0"/>
              <a:t>Project Invoicing </a:t>
            </a:r>
            <a:r>
              <a:rPr lang="en-US" sz="2800" dirty="0" smtClean="0"/>
              <a:t>Frequency</a:t>
            </a:r>
          </a:p>
          <a:p>
            <a:r>
              <a:rPr lang="en-US" sz="2800" b="1" dirty="0" smtClean="0"/>
              <a:t>Name </a:t>
            </a:r>
            <a:r>
              <a:rPr lang="en-US" sz="2800" b="1" dirty="0"/>
              <a:t>and position of the person of the UPR responsible for overseeing this record</a:t>
            </a: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07969" y="1866900"/>
            <a:ext cx="4895056" cy="3124200"/>
          </a:xfrm>
        </p:spPr>
        <p:txBody>
          <a:bodyPr anchor="t">
            <a:noAutofit/>
          </a:bodyPr>
          <a:lstStyle/>
          <a:p>
            <a:r>
              <a:rPr lang="en-US" sz="2800" b="1" dirty="0" smtClean="0"/>
              <a:t>Scheduled </a:t>
            </a:r>
            <a:r>
              <a:rPr lang="en-US" sz="2800" b="1" dirty="0"/>
              <a:t>Reporting Dates (based on the terms of the grant award)</a:t>
            </a:r>
          </a:p>
          <a:p>
            <a:r>
              <a:rPr lang="en-US" sz="2800" b="1" dirty="0"/>
              <a:t>Informal Progress Reports Completed</a:t>
            </a:r>
          </a:p>
          <a:p>
            <a:r>
              <a:rPr lang="en-US" sz="2800" b="1" dirty="0"/>
              <a:t>Other Communications</a:t>
            </a:r>
            <a:endParaRPr lang="es-ES_tradnl" sz="2800" b="1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56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Subaward</a:t>
            </a:r>
            <a:r>
              <a:rPr lang="en-US" b="1" dirty="0"/>
              <a:t> Closeout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dirty="0"/>
              <a:t>I</a:t>
            </a:r>
            <a:r>
              <a:rPr lang="en-US" b="0" dirty="0" smtClean="0"/>
              <a:t>ncludes </a:t>
            </a:r>
            <a:r>
              <a:rPr lang="en-US" b="0" dirty="0"/>
              <a:t>activities related to ensuring that the work was performed and properly </a:t>
            </a:r>
            <a:r>
              <a:rPr lang="en-US" b="0" dirty="0" smtClean="0"/>
              <a:t>billed</a:t>
            </a:r>
          </a:p>
          <a:p>
            <a:r>
              <a:rPr lang="en-US" b="0" dirty="0"/>
              <a:t>T</a:t>
            </a:r>
            <a:r>
              <a:rPr lang="en-US" b="0" dirty="0" smtClean="0"/>
              <a:t>he </a:t>
            </a:r>
            <a:r>
              <a:rPr lang="en-US" b="0" dirty="0"/>
              <a:t>responsible office had the responsibility to ensure that all documentation related to project performance and financial obligations are </a:t>
            </a:r>
            <a:r>
              <a:rPr lang="en-US" b="0" dirty="0" smtClean="0"/>
              <a:t>received</a:t>
            </a:r>
          </a:p>
          <a:p>
            <a:r>
              <a:rPr lang="en-US" b="0" dirty="0"/>
              <a:t>V</a:t>
            </a:r>
            <a:r>
              <a:rPr lang="en-US" b="0" dirty="0" smtClean="0"/>
              <a:t>erifying </a:t>
            </a:r>
            <a:r>
              <a:rPr lang="en-US" b="0" dirty="0"/>
              <a:t>final invoice and reviewing all technical/financial reports to ensure that the </a:t>
            </a:r>
            <a:r>
              <a:rPr lang="en-US" b="0" dirty="0" err="1"/>
              <a:t>subrecipient</a:t>
            </a:r>
            <a:r>
              <a:rPr lang="en-US" b="0" dirty="0"/>
              <a:t> provided all project deliverables and met project obligations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35403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Subrecipient</a:t>
            </a: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Information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Office of Research Compliance and </a:t>
            </a:r>
            <a:r>
              <a:rPr lang="en-US" u="sng" dirty="0" smtClean="0"/>
              <a:t>Integrity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Phones:</a:t>
            </a:r>
            <a:endParaRPr lang="es-ES_trad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787-281-0994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787-250-0000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ext. 3141, 3126, 3151,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3125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Emails: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carlos.rodriguez107@upr.edu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arcos.perez1@upr.edu</a:t>
            </a:r>
          </a:p>
          <a:p>
            <a:pPr marL="339725" lvl="2" indent="-3397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r>
              <a:rPr lang="en-US" sz="3200" b="1" u="sng" dirty="0"/>
              <a:t>Central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Finance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787-250-0000 ext. 4001, 4311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gloria.soto@upr.edu</a:t>
            </a:r>
          </a:p>
          <a:p>
            <a:pPr marL="914400" lvl="4" indent="-3397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</a:pPr>
            <a:endParaRPr lang="es-ES_tradnl" sz="2400" b="1" u="sng" dirty="0"/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_trad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Questions</a:t>
            </a:r>
            <a:endParaRPr lang="es-ES_trad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0468" y="1346662"/>
            <a:ext cx="6442014" cy="47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Basic </a:t>
            </a:r>
            <a:r>
              <a:rPr lang="es-ES_tradnl" dirty="0" err="1" smtClean="0"/>
              <a:t>Concepts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83624"/>
            <a:ext cx="10494330" cy="4810298"/>
          </a:xfrm>
        </p:spPr>
        <p:txBody>
          <a:bodyPr>
            <a:noAutofit/>
          </a:bodyPr>
          <a:lstStyle/>
          <a:p>
            <a:r>
              <a:rPr lang="es-ES_tradnl" b="1" dirty="0" err="1" smtClean="0"/>
              <a:t>Finance</a:t>
            </a:r>
            <a:r>
              <a:rPr lang="es-ES_tradnl" b="1" dirty="0" smtClean="0"/>
              <a:t> Office circular 16-17</a:t>
            </a:r>
          </a:p>
          <a:p>
            <a:pPr lvl="1"/>
            <a:r>
              <a:rPr lang="es-ES_tradnl" dirty="0" err="1" smtClean="0"/>
              <a:t>Approved</a:t>
            </a:r>
            <a:r>
              <a:rPr lang="es-ES_tradnl" dirty="0" smtClean="0"/>
              <a:t> </a:t>
            </a:r>
            <a:r>
              <a:rPr lang="es-ES_tradnl" dirty="0"/>
              <a:t>in </a:t>
            </a:r>
            <a:r>
              <a:rPr lang="es-ES_tradnl" dirty="0" err="1"/>
              <a:t>september</a:t>
            </a:r>
            <a:r>
              <a:rPr lang="es-ES_tradnl" dirty="0"/>
              <a:t> 28, 2015, </a:t>
            </a:r>
            <a:r>
              <a:rPr lang="es-ES_tradnl" dirty="0" err="1"/>
              <a:t>amended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june 30, 2016.</a:t>
            </a:r>
          </a:p>
          <a:p>
            <a:pPr lvl="1"/>
            <a:r>
              <a:rPr lang="es-ES_tradnl" dirty="0" err="1" smtClean="0"/>
              <a:t>Differentiates</a:t>
            </a:r>
            <a:r>
              <a:rPr lang="es-ES_tradnl" dirty="0" smtClean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b="1" dirty="0" err="1" smtClean="0"/>
              <a:t>contract</a:t>
            </a:r>
            <a:r>
              <a:rPr lang="es-ES_tradnl" b="1" dirty="0" smtClean="0"/>
              <a:t> </a:t>
            </a:r>
            <a:r>
              <a:rPr lang="es-ES_tradnl" b="1" dirty="0" err="1"/>
              <a:t>requirements</a:t>
            </a:r>
            <a:r>
              <a:rPr lang="es-ES_tradnl" b="1" dirty="0"/>
              <a:t> of </a:t>
            </a:r>
            <a:r>
              <a:rPr lang="es-ES_tradnl" b="1" dirty="0" err="1"/>
              <a:t>grants</a:t>
            </a:r>
            <a:r>
              <a:rPr lang="es-ES_tradnl" b="1" dirty="0"/>
              <a:t> </a:t>
            </a:r>
            <a:r>
              <a:rPr lang="es-ES_tradnl" b="1" dirty="0" err="1"/>
              <a:t>agreements</a:t>
            </a:r>
            <a:r>
              <a:rPr lang="es-ES_tradnl" b="1" dirty="0"/>
              <a:t> </a:t>
            </a:r>
            <a:r>
              <a:rPr lang="es-ES_tradnl" b="1" dirty="0" err="1"/>
              <a:t>between</a:t>
            </a:r>
            <a:r>
              <a:rPr lang="es-ES_tradnl" b="1" dirty="0"/>
              <a:t> UPR</a:t>
            </a:r>
            <a:r>
              <a:rPr lang="es-ES_tradnl" dirty="0"/>
              <a:t> </a:t>
            </a:r>
            <a:r>
              <a:rPr lang="es-ES_tradnl" dirty="0" err="1"/>
              <a:t>units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grants</a:t>
            </a:r>
            <a:r>
              <a:rPr lang="es-ES_tradnl" dirty="0"/>
              <a:t> </a:t>
            </a:r>
            <a:r>
              <a:rPr lang="es-ES_tradnl" dirty="0" err="1"/>
              <a:t>agreements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external</a:t>
            </a:r>
            <a:r>
              <a:rPr lang="es-ES_tradnl" dirty="0"/>
              <a:t> </a:t>
            </a:r>
            <a:r>
              <a:rPr lang="es-ES_tradnl" dirty="0" err="1"/>
              <a:t>entities</a:t>
            </a:r>
            <a:r>
              <a:rPr lang="es-ES_tradnl" dirty="0"/>
              <a:t>.</a:t>
            </a:r>
          </a:p>
          <a:p>
            <a:pPr lvl="1"/>
            <a:r>
              <a:rPr lang="es-ES_tradnl" dirty="0" smtClean="0"/>
              <a:t>Defines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b="1" dirty="0" err="1" smtClean="0"/>
              <a:t>accounting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grant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agreements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between</a:t>
            </a:r>
            <a:r>
              <a:rPr lang="es-ES_tradnl" b="1" dirty="0" smtClean="0"/>
              <a:t> UPR </a:t>
            </a:r>
            <a:r>
              <a:rPr lang="es-ES_tradnl" b="1" dirty="0" err="1" smtClean="0"/>
              <a:t>units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Establishes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/>
              <a:t> </a:t>
            </a:r>
            <a:r>
              <a:rPr lang="es-ES_tradnl" b="1" dirty="0" smtClean="0"/>
              <a:t>“</a:t>
            </a:r>
            <a:r>
              <a:rPr lang="es-ES_tradnl" b="1" dirty="0" err="1" smtClean="0"/>
              <a:t>Intercampus</a:t>
            </a:r>
            <a:r>
              <a:rPr lang="es-ES_tradnl" b="1" dirty="0" smtClean="0"/>
              <a:t> </a:t>
            </a:r>
            <a:r>
              <a:rPr lang="es-ES_tradnl" b="1" dirty="0" err="1"/>
              <a:t>Subaward</a:t>
            </a:r>
            <a:r>
              <a:rPr lang="es-ES_tradnl" b="1" dirty="0"/>
              <a:t> </a:t>
            </a:r>
            <a:r>
              <a:rPr lang="es-ES_tradnl" b="1" dirty="0" err="1" smtClean="0"/>
              <a:t>Agreement</a:t>
            </a:r>
            <a:r>
              <a:rPr lang="es-ES_tradnl" b="1" dirty="0" smtClean="0"/>
              <a:t>” as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official</a:t>
            </a:r>
            <a:r>
              <a:rPr lang="es-ES_tradnl" b="1" dirty="0" smtClean="0"/>
              <a:t> UPR </a:t>
            </a:r>
            <a:r>
              <a:rPr lang="es-ES_tradnl" b="1" dirty="0" err="1" smtClean="0"/>
              <a:t>document</a:t>
            </a:r>
            <a:r>
              <a:rPr lang="es-ES_tradnl" dirty="0" smtClean="0"/>
              <a:t> to be </a:t>
            </a:r>
            <a:r>
              <a:rPr lang="es-ES_tradnl" dirty="0" err="1" smtClean="0"/>
              <a:t>used</a:t>
            </a:r>
            <a:r>
              <a:rPr lang="es-ES_tradnl" dirty="0" smtClean="0"/>
              <a:t> to </a:t>
            </a:r>
            <a:r>
              <a:rPr lang="es-ES_tradnl" dirty="0" err="1" smtClean="0"/>
              <a:t>formalized</a:t>
            </a:r>
            <a:r>
              <a:rPr lang="es-ES_tradnl" dirty="0" smtClean="0"/>
              <a:t> </a:t>
            </a:r>
            <a:r>
              <a:rPr lang="es-ES_tradnl" dirty="0" err="1" smtClean="0"/>
              <a:t>grants</a:t>
            </a:r>
            <a:r>
              <a:rPr lang="es-ES_tradnl" dirty="0" smtClean="0"/>
              <a:t> </a:t>
            </a:r>
            <a:r>
              <a:rPr lang="es-ES_tradnl" dirty="0" err="1" smtClean="0"/>
              <a:t>agreements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UPR </a:t>
            </a:r>
            <a:r>
              <a:rPr lang="es-ES_tradnl" dirty="0" err="1" smtClean="0"/>
              <a:t>units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dirty="0"/>
              <a:t>Basic </a:t>
            </a:r>
            <a:r>
              <a:rPr lang="es-ES_tradnl" dirty="0" err="1"/>
              <a:t>Concepts</a:t>
            </a:r>
            <a:endParaRPr lang="es-PR" altLang="en-US" dirty="0">
              <a:solidFill>
                <a:schemeClr val="tx2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7670" y="1178135"/>
            <a:ext cx="10494330" cy="4810298"/>
          </a:xfrm>
        </p:spPr>
        <p:txBody>
          <a:bodyPr/>
          <a:lstStyle/>
          <a:p>
            <a:pPr marL="0" indent="0">
              <a:buNone/>
            </a:pPr>
            <a:r>
              <a:rPr lang="es-ES" altLang="en-US" dirty="0" smtClean="0">
                <a:solidFill>
                  <a:srgbClr val="000000"/>
                </a:solidFill>
                <a:cs typeface="Lucida Bright"/>
              </a:rPr>
              <a:t>2 CFR 200 </a:t>
            </a:r>
            <a:r>
              <a:rPr lang="es-ES" altLang="en-US" b="0" dirty="0" smtClean="0">
                <a:solidFill>
                  <a:srgbClr val="000000"/>
                </a:solidFill>
                <a:cs typeface="Lucida Bright"/>
              </a:rPr>
              <a:t>(</a:t>
            </a:r>
            <a:r>
              <a:rPr lang="es-ES" altLang="en-US" b="0" dirty="0" err="1" smtClean="0">
                <a:solidFill>
                  <a:srgbClr val="000000"/>
                </a:solidFill>
                <a:cs typeface="Lucida Bright"/>
              </a:rPr>
              <a:t>Uniform</a:t>
            </a:r>
            <a:r>
              <a:rPr lang="es-ES" altLang="en-US" b="0" dirty="0" smtClean="0">
                <a:solidFill>
                  <a:srgbClr val="000000"/>
                </a:solidFill>
                <a:cs typeface="Lucida Bright"/>
              </a:rPr>
              <a:t> </a:t>
            </a:r>
            <a:r>
              <a:rPr lang="es-ES" altLang="en-US" b="0" dirty="0" err="1" smtClean="0">
                <a:solidFill>
                  <a:srgbClr val="000000"/>
                </a:solidFill>
                <a:cs typeface="Lucida Bright"/>
              </a:rPr>
              <a:t>Guidance</a:t>
            </a:r>
            <a:r>
              <a:rPr lang="es-ES" altLang="en-US" b="0" dirty="0" smtClean="0">
                <a:solidFill>
                  <a:srgbClr val="000000"/>
                </a:solidFill>
                <a:cs typeface="Lucida Bright"/>
              </a:rPr>
              <a:t>)</a:t>
            </a:r>
          </a:p>
          <a:p>
            <a:r>
              <a:rPr lang="es-ES" altLang="en-US" sz="2800" dirty="0" err="1" smtClean="0">
                <a:cs typeface="Lucida Bright"/>
              </a:rPr>
              <a:t>Subparte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>
                <a:cs typeface="Lucida Bright"/>
              </a:rPr>
              <a:t>A – </a:t>
            </a:r>
            <a:r>
              <a:rPr lang="es-ES" altLang="en-US" sz="2800" dirty="0" err="1" smtClean="0">
                <a:cs typeface="Lucida Bright"/>
              </a:rPr>
              <a:t>Acronyms</a:t>
            </a:r>
            <a:r>
              <a:rPr lang="es-ES" altLang="en-US" sz="2800" dirty="0" smtClean="0">
                <a:cs typeface="Lucida Bright"/>
              </a:rPr>
              <a:t> and </a:t>
            </a:r>
            <a:r>
              <a:rPr lang="es-ES" altLang="en-US" sz="2800" dirty="0" err="1" smtClean="0">
                <a:cs typeface="Lucida Bright"/>
              </a:rPr>
              <a:t>definitions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>
                <a:solidFill>
                  <a:srgbClr val="FF0000"/>
                </a:solidFill>
                <a:cs typeface="Lucida Bright"/>
              </a:rPr>
              <a:t>(2 CFR 200.0 – 200.99)</a:t>
            </a:r>
            <a:r>
              <a:rPr lang="es-ES" altLang="en-US" sz="2800" dirty="0">
                <a:cs typeface="Lucida Bright"/>
              </a:rPr>
              <a:t>  </a:t>
            </a:r>
          </a:p>
          <a:p>
            <a:r>
              <a:rPr lang="es-ES" altLang="en-US" sz="2800" b="0" dirty="0" err="1">
                <a:cs typeface="Lucida Bright"/>
              </a:rPr>
              <a:t>Subparte</a:t>
            </a:r>
            <a:r>
              <a:rPr lang="es-ES" altLang="en-US" sz="2800" b="0" dirty="0">
                <a:cs typeface="Lucida Bright"/>
              </a:rPr>
              <a:t> B – </a:t>
            </a:r>
            <a:r>
              <a:rPr lang="es-ES" altLang="en-US" sz="2800" b="0" dirty="0" smtClean="0">
                <a:cs typeface="Lucida Bright"/>
              </a:rPr>
              <a:t>General </a:t>
            </a:r>
            <a:r>
              <a:rPr lang="es-ES" altLang="en-US" sz="2800" b="0" dirty="0" err="1" smtClean="0">
                <a:cs typeface="Lucida Bright"/>
              </a:rPr>
              <a:t>Provisions</a:t>
            </a:r>
            <a:r>
              <a:rPr lang="es-ES" altLang="en-US" sz="2800" b="0" dirty="0" smtClean="0">
                <a:cs typeface="Lucida Bright"/>
              </a:rPr>
              <a:t> (2 </a:t>
            </a:r>
            <a:r>
              <a:rPr lang="es-ES" altLang="en-US" sz="2800" b="0" dirty="0">
                <a:cs typeface="Lucida Bright"/>
              </a:rPr>
              <a:t>CFR 200.100 – 200.113)</a:t>
            </a:r>
          </a:p>
          <a:p>
            <a:r>
              <a:rPr lang="es-ES" altLang="en-US" sz="2800" dirty="0" err="1">
                <a:cs typeface="Lucida Bright"/>
              </a:rPr>
              <a:t>Subparte</a:t>
            </a:r>
            <a:r>
              <a:rPr lang="es-ES" altLang="en-US" sz="2800" dirty="0">
                <a:cs typeface="Lucida Bright"/>
              </a:rPr>
              <a:t> C – </a:t>
            </a:r>
            <a:r>
              <a:rPr lang="es-ES" altLang="en-US" sz="2800" dirty="0" smtClean="0">
                <a:cs typeface="Lucida Bright"/>
              </a:rPr>
              <a:t>Pre-</a:t>
            </a:r>
            <a:r>
              <a:rPr lang="es-ES" altLang="en-US" sz="2800" dirty="0" err="1" smtClean="0">
                <a:cs typeface="Lucida Bright"/>
              </a:rPr>
              <a:t>award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err="1" smtClean="0">
                <a:cs typeface="Lucida Bright"/>
              </a:rPr>
              <a:t>Requirements</a:t>
            </a:r>
            <a:r>
              <a:rPr lang="es-ES" altLang="en-US" sz="2800" dirty="0" smtClean="0">
                <a:cs typeface="Lucida Bright"/>
              </a:rPr>
              <a:t> and </a:t>
            </a:r>
            <a:r>
              <a:rPr lang="es-ES" altLang="en-US" sz="2800" dirty="0" err="1" smtClean="0">
                <a:cs typeface="Lucida Bright"/>
              </a:rPr>
              <a:t>Contents</a:t>
            </a:r>
            <a:r>
              <a:rPr lang="es-ES" altLang="en-US" sz="2800" dirty="0" smtClean="0">
                <a:cs typeface="Lucida Bright"/>
              </a:rPr>
              <a:t> of Federal </a:t>
            </a:r>
            <a:r>
              <a:rPr lang="es-ES" altLang="en-US" sz="2800" dirty="0" err="1" smtClean="0">
                <a:cs typeface="Lucida Bright"/>
              </a:rPr>
              <a:t>Awards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smtClean="0">
                <a:solidFill>
                  <a:srgbClr val="FF0000"/>
                </a:solidFill>
                <a:cs typeface="Lucida Bright"/>
              </a:rPr>
              <a:t>(2 </a:t>
            </a:r>
            <a:r>
              <a:rPr lang="es-ES" altLang="en-US" sz="2800" dirty="0">
                <a:solidFill>
                  <a:srgbClr val="FF0000"/>
                </a:solidFill>
                <a:cs typeface="Lucida Bright"/>
              </a:rPr>
              <a:t>CFR 200.200 – 200.212)</a:t>
            </a:r>
          </a:p>
          <a:p>
            <a:r>
              <a:rPr lang="es-ES" altLang="en-US" sz="2800" dirty="0" err="1">
                <a:cs typeface="Lucida Bright"/>
              </a:rPr>
              <a:t>Subparte</a:t>
            </a:r>
            <a:r>
              <a:rPr lang="es-ES" altLang="en-US" sz="2800" dirty="0">
                <a:cs typeface="Lucida Bright"/>
              </a:rPr>
              <a:t> D – </a:t>
            </a:r>
            <a:r>
              <a:rPr lang="es-ES" altLang="en-US" sz="2800" dirty="0" smtClean="0">
                <a:cs typeface="Lucida Bright"/>
              </a:rPr>
              <a:t>Post Federal </a:t>
            </a:r>
            <a:r>
              <a:rPr lang="es-ES" altLang="en-US" sz="2800" dirty="0" err="1" smtClean="0">
                <a:cs typeface="Lucida Bright"/>
              </a:rPr>
              <a:t>Award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err="1" smtClean="0">
                <a:cs typeface="Lucida Bright"/>
              </a:rPr>
              <a:t>Requirements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smtClean="0">
                <a:solidFill>
                  <a:srgbClr val="FF0000"/>
                </a:solidFill>
                <a:cs typeface="Lucida Bright"/>
              </a:rPr>
              <a:t>(2 </a:t>
            </a:r>
            <a:r>
              <a:rPr lang="es-ES" altLang="en-US" sz="2800" dirty="0">
                <a:solidFill>
                  <a:srgbClr val="FF0000"/>
                </a:solidFill>
                <a:cs typeface="Lucida Bright"/>
              </a:rPr>
              <a:t>CFR 200.300 – 200.345)</a:t>
            </a:r>
          </a:p>
          <a:p>
            <a:r>
              <a:rPr lang="es-ES" altLang="en-US" sz="2800" dirty="0" err="1">
                <a:cs typeface="Lucida Bright"/>
              </a:rPr>
              <a:t>Subparte</a:t>
            </a:r>
            <a:r>
              <a:rPr lang="es-ES" altLang="en-US" sz="2800" dirty="0">
                <a:cs typeface="Lucida Bright"/>
              </a:rPr>
              <a:t> E – </a:t>
            </a:r>
            <a:r>
              <a:rPr lang="es-ES" altLang="en-US" sz="2800" dirty="0" err="1" smtClean="0">
                <a:cs typeface="Lucida Bright"/>
              </a:rPr>
              <a:t>Cost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err="1" smtClean="0">
                <a:cs typeface="Lucida Bright"/>
              </a:rPr>
              <a:t>Principles</a:t>
            </a:r>
            <a:r>
              <a:rPr lang="es-ES" altLang="en-US" sz="2800" dirty="0" smtClean="0">
                <a:cs typeface="Lucida Bright"/>
              </a:rPr>
              <a:t> </a:t>
            </a:r>
            <a:r>
              <a:rPr lang="es-ES" altLang="en-US" sz="2800" dirty="0" smtClean="0">
                <a:solidFill>
                  <a:srgbClr val="FF0000"/>
                </a:solidFill>
                <a:cs typeface="Lucida Bright"/>
              </a:rPr>
              <a:t>(2 </a:t>
            </a:r>
            <a:r>
              <a:rPr lang="es-ES" altLang="en-US" sz="2800" dirty="0">
                <a:solidFill>
                  <a:srgbClr val="FF0000"/>
                </a:solidFill>
                <a:cs typeface="Lucida Bright"/>
              </a:rPr>
              <a:t>CFR 200.400 – 200.475)</a:t>
            </a:r>
          </a:p>
          <a:p>
            <a:r>
              <a:rPr lang="es-ES" altLang="en-US" sz="2800" b="0" dirty="0" err="1">
                <a:solidFill>
                  <a:srgbClr val="000000"/>
                </a:solidFill>
                <a:cs typeface="Lucida Bright"/>
              </a:rPr>
              <a:t>Subparte</a:t>
            </a:r>
            <a:r>
              <a:rPr lang="es-ES" altLang="en-US" sz="2800" b="0" dirty="0">
                <a:solidFill>
                  <a:srgbClr val="000000"/>
                </a:solidFill>
                <a:cs typeface="Lucida Bright"/>
              </a:rPr>
              <a:t> F – </a:t>
            </a:r>
            <a:r>
              <a:rPr lang="es-ES" altLang="en-US" sz="2800" b="0" dirty="0" err="1" smtClean="0">
                <a:solidFill>
                  <a:srgbClr val="000000"/>
                </a:solidFill>
                <a:cs typeface="Lucida Bright"/>
              </a:rPr>
              <a:t>Audits</a:t>
            </a:r>
            <a:r>
              <a:rPr lang="es-ES" altLang="en-US" sz="2800" b="0" dirty="0" smtClean="0">
                <a:solidFill>
                  <a:srgbClr val="000000"/>
                </a:solidFill>
                <a:cs typeface="Lucida Bright"/>
              </a:rPr>
              <a:t> </a:t>
            </a:r>
            <a:r>
              <a:rPr lang="es-ES" altLang="en-US" sz="2800" b="0" dirty="0" err="1" smtClean="0">
                <a:solidFill>
                  <a:srgbClr val="000000"/>
                </a:solidFill>
                <a:cs typeface="Lucida Bright"/>
              </a:rPr>
              <a:t>Requirements</a:t>
            </a:r>
            <a:r>
              <a:rPr lang="es-ES" altLang="en-US" sz="2800" b="0" dirty="0" smtClean="0">
                <a:solidFill>
                  <a:srgbClr val="000000"/>
                </a:solidFill>
                <a:cs typeface="Lucida Bright"/>
              </a:rPr>
              <a:t> (2 </a:t>
            </a:r>
            <a:r>
              <a:rPr lang="es-ES" altLang="en-US" sz="2800" b="0" dirty="0">
                <a:solidFill>
                  <a:srgbClr val="000000"/>
                </a:solidFill>
                <a:cs typeface="Lucida Bright"/>
              </a:rPr>
              <a:t>CFR 200.500 – 200.520)</a:t>
            </a:r>
          </a:p>
          <a:p>
            <a:r>
              <a:rPr lang="es-ES" altLang="en-US" sz="2800" b="0" dirty="0" err="1" smtClean="0">
                <a:solidFill>
                  <a:srgbClr val="000000"/>
                </a:solidFill>
                <a:cs typeface="Lucida Bright"/>
              </a:rPr>
              <a:t>Appendix</a:t>
            </a:r>
            <a:endParaRPr lang="es-ES" altLang="en-US" sz="2400" b="0" dirty="0">
              <a:solidFill>
                <a:srgbClr val="000000"/>
              </a:solidFill>
              <a:cs typeface="Lucida Bright"/>
            </a:endParaRPr>
          </a:p>
          <a:p>
            <a:endParaRPr lang="es-ES" altLang="en-US" sz="2800" dirty="0">
              <a:solidFill>
                <a:srgbClr val="000000"/>
              </a:solidFill>
              <a:cs typeface="Lucida Bright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41138" y="5883275"/>
            <a:ext cx="5508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PR" altLang="en-US" sz="1200">
              <a:solidFill>
                <a:srgbClr val="89898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7EFDB9F3-FC16-473F-911E-CA8A026B69C3}" type="slidenum">
              <a:rPr lang="es-PR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PR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Basic </a:t>
            </a:r>
            <a:r>
              <a:rPr lang="es-ES_tradnl" dirty="0" err="1" smtClean="0"/>
              <a:t>Concepts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Principles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CFR 200 Subpart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E)</a:t>
            </a:r>
          </a:p>
          <a:p>
            <a:pPr lvl="1" algn="just"/>
            <a:r>
              <a:rPr lang="en-US" dirty="0" smtClean="0"/>
              <a:t>Establishes </a:t>
            </a:r>
            <a:r>
              <a:rPr lang="en-US" dirty="0"/>
              <a:t>standards for the </a:t>
            </a:r>
            <a:r>
              <a:rPr lang="en-US" b="1" dirty="0" err="1"/>
              <a:t>allowability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costs.</a:t>
            </a:r>
          </a:p>
          <a:p>
            <a:pPr lvl="1" algn="just"/>
            <a:r>
              <a:rPr lang="en-US" dirty="0" smtClean="0"/>
              <a:t>Provides </a:t>
            </a:r>
            <a:r>
              <a:rPr lang="en-US" dirty="0"/>
              <a:t>detailed guidance on the cost accounting </a:t>
            </a:r>
            <a:r>
              <a:rPr lang="en-US" b="1" dirty="0"/>
              <a:t>treatment of costs as direct or F&amp;A </a:t>
            </a:r>
            <a:r>
              <a:rPr lang="en-US" b="1" dirty="0" smtClean="0"/>
              <a:t>costs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Sets </a:t>
            </a:r>
            <a:r>
              <a:rPr lang="en-US" b="1" dirty="0" err="1" smtClean="0"/>
              <a:t>allowability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allocability</a:t>
            </a:r>
            <a:r>
              <a:rPr lang="en-US" dirty="0"/>
              <a:t> principles for selected items of cost.</a:t>
            </a:r>
            <a:endParaRPr lang="es-ES_tradnl" dirty="0"/>
          </a:p>
          <a:p>
            <a:pPr lvl="1" algn="just"/>
            <a:r>
              <a:rPr lang="en-US" dirty="0" smtClean="0"/>
              <a:t>Applicability </a:t>
            </a:r>
            <a:r>
              <a:rPr lang="en-US" dirty="0"/>
              <a:t>of a </a:t>
            </a:r>
            <a:r>
              <a:rPr lang="en-US" b="1" dirty="0"/>
              <a:t>particular set of cost principles depends on the type of organization</a:t>
            </a:r>
            <a:r>
              <a:rPr lang="en-US" dirty="0"/>
              <a:t> (regardless whether domestic or foreign) making the expenditure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Basic </a:t>
            </a:r>
            <a:r>
              <a:rPr lang="es-ES_tradnl" dirty="0" err="1" smtClean="0"/>
              <a:t>Concepts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Cost Principles </a:t>
            </a:r>
            <a:r>
              <a:rPr lang="en-US" dirty="0" err="1" smtClean="0"/>
              <a:t>Aplicability</a:t>
            </a:r>
            <a:r>
              <a:rPr lang="en-US" dirty="0" smtClean="0"/>
              <a:t>: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83308"/>
              </p:ext>
            </p:extLst>
          </p:nvPr>
        </p:nvGraphicFramePr>
        <p:xfrm>
          <a:off x="1866899" y="2109277"/>
          <a:ext cx="9987946" cy="441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973"/>
                <a:gridCol w="4993973"/>
              </a:tblGrid>
              <a:tr h="896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 dirty="0" err="1">
                          <a:effectLst/>
                        </a:rPr>
                        <a:t>Type</a:t>
                      </a:r>
                      <a:r>
                        <a:rPr lang="es-ES_tradnl" sz="3200" dirty="0">
                          <a:effectLst/>
                        </a:rPr>
                        <a:t> of </a:t>
                      </a:r>
                      <a:r>
                        <a:rPr lang="es-ES_tradnl" sz="3200" dirty="0" err="1">
                          <a:effectLst/>
                        </a:rPr>
                        <a:t>Organization</a:t>
                      </a:r>
                      <a:endParaRPr lang="es-ES_trad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 dirty="0" err="1">
                          <a:effectLst/>
                        </a:rPr>
                        <a:t>Applicable</a:t>
                      </a:r>
                      <a:r>
                        <a:rPr lang="es-ES_tradnl" sz="3200" dirty="0">
                          <a:effectLst/>
                        </a:rPr>
                        <a:t> </a:t>
                      </a:r>
                      <a:r>
                        <a:rPr lang="es-ES_tradnl" sz="3200" dirty="0" err="1">
                          <a:effectLst/>
                        </a:rPr>
                        <a:t>Cost</a:t>
                      </a:r>
                      <a:r>
                        <a:rPr lang="es-ES_tradnl" sz="3200" dirty="0">
                          <a:effectLst/>
                        </a:rPr>
                        <a:t> </a:t>
                      </a:r>
                      <a:r>
                        <a:rPr lang="es-ES_tradnl" sz="3200" dirty="0" err="1">
                          <a:effectLst/>
                        </a:rPr>
                        <a:t>Principles</a:t>
                      </a:r>
                      <a:r>
                        <a:rPr lang="es-ES_tradnl" sz="3200" dirty="0">
                          <a:effectLst/>
                        </a:rPr>
                        <a:t> </a:t>
                      </a:r>
                      <a:r>
                        <a:rPr lang="es-ES_tradnl" sz="3200" dirty="0" err="1">
                          <a:effectLst/>
                        </a:rPr>
                        <a:t>Regulation</a:t>
                      </a:r>
                      <a:endParaRPr lang="es-ES_tradnl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000" dirty="0" err="1">
                          <a:effectLst/>
                        </a:rPr>
                        <a:t>College</a:t>
                      </a:r>
                      <a:r>
                        <a:rPr lang="es-ES_tradnl" sz="3000" dirty="0">
                          <a:effectLst/>
                        </a:rPr>
                        <a:t> </a:t>
                      </a:r>
                      <a:r>
                        <a:rPr lang="es-ES_tradnl" sz="3000" dirty="0" err="1">
                          <a:effectLst/>
                        </a:rPr>
                        <a:t>or</a:t>
                      </a:r>
                      <a:r>
                        <a:rPr lang="es-ES_tradnl" sz="3000" dirty="0">
                          <a:effectLst/>
                        </a:rPr>
                        <a:t> </a:t>
                      </a:r>
                      <a:r>
                        <a:rPr lang="es-ES_tradnl" sz="3000" dirty="0" err="1">
                          <a:effectLst/>
                        </a:rPr>
                        <a:t>University</a:t>
                      </a:r>
                      <a:endParaRPr lang="es-ES_tradnl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4800" b="1" dirty="0">
                          <a:effectLst/>
                        </a:rPr>
                        <a:t>2 CFR 200</a:t>
                      </a:r>
                      <a:endParaRPr lang="es-ES_tradnl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0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State, Local, or Indian Tribal Government</a:t>
                      </a:r>
                      <a:endParaRPr lang="es-ES_tradnl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53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Nonprofit Organization</a:t>
                      </a:r>
                      <a:endParaRPr lang="es-ES_tradnl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453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Profitmaking Organization</a:t>
                      </a:r>
                      <a:endParaRPr lang="es-ES_tradnl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48 CFR 31.2</a:t>
                      </a:r>
                      <a:endParaRPr lang="es-ES_tradnl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7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</a:rPr>
                        <a:t>Hospital</a:t>
                      </a:r>
                      <a:endParaRPr lang="es-ES_tradnl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smtClean="0">
                          <a:effectLst/>
                        </a:rPr>
                        <a:t>usually </a:t>
                      </a:r>
                      <a:r>
                        <a:rPr lang="en-US" sz="3000" b="0" dirty="0">
                          <a:effectLst/>
                        </a:rPr>
                        <a:t>45 CFR 75, Appendix </a:t>
                      </a:r>
                      <a:r>
                        <a:rPr lang="en-US" sz="3000" b="0" dirty="0" smtClean="0">
                          <a:effectLst/>
                        </a:rPr>
                        <a:t>IX</a:t>
                      </a:r>
                      <a:endParaRPr lang="es-ES_tradnl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8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Basic </a:t>
            </a:r>
            <a:r>
              <a:rPr lang="es-ES_tradnl" dirty="0" err="1" smtClean="0"/>
              <a:t>Concepts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3600" dirty="0" smtClean="0"/>
              <a:t>Cost Principle Example:</a:t>
            </a:r>
            <a:endParaRPr lang="en-US" sz="3600" dirty="0"/>
          </a:p>
          <a:p>
            <a:pPr marL="228600" lvl="1" indent="0">
              <a:buNone/>
              <a:tabLst>
                <a:tab pos="228600" algn="l"/>
              </a:tabLst>
            </a:pPr>
            <a:r>
              <a:rPr lang="en-US" sz="3600" dirty="0"/>
              <a:t>A </a:t>
            </a:r>
            <a:r>
              <a:rPr lang="en-US" sz="3600" b="1" dirty="0"/>
              <a:t>for-profit organization</a:t>
            </a:r>
            <a:r>
              <a:rPr lang="en-US" sz="3600" dirty="0"/>
              <a:t> collaborating with a university recipient would be subject to the </a:t>
            </a:r>
            <a:r>
              <a:rPr lang="en-US" sz="3600" b="1" dirty="0"/>
              <a:t>cost principles for commercial </a:t>
            </a:r>
            <a:r>
              <a:rPr lang="en-US" sz="3600" b="1" dirty="0" smtClean="0"/>
              <a:t>organizations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48 CFR </a:t>
            </a:r>
            <a:r>
              <a:rPr lang="en-US" sz="3600" dirty="0" smtClean="0">
                <a:solidFill>
                  <a:srgbClr val="FF0000"/>
                </a:solidFill>
              </a:rPr>
              <a:t>31.2)</a:t>
            </a:r>
            <a:r>
              <a:rPr lang="en-US" sz="3600" dirty="0" smtClean="0"/>
              <a:t>, </a:t>
            </a:r>
            <a:r>
              <a:rPr lang="en-US" sz="3600" dirty="0"/>
              <a:t>while the university would be subject to the</a:t>
            </a:r>
            <a:r>
              <a:rPr lang="en-US" sz="3600" b="1" dirty="0"/>
              <a:t> cost principles for Institutions of Higher </a:t>
            </a:r>
            <a:r>
              <a:rPr lang="en-US" sz="3600" b="1" dirty="0" smtClean="0"/>
              <a:t>Educations 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s-ES_tradnl" sz="3600" dirty="0">
                <a:solidFill>
                  <a:srgbClr val="FF0000"/>
                </a:solidFill>
              </a:rPr>
              <a:t>2 CFR </a:t>
            </a:r>
            <a:r>
              <a:rPr lang="es-ES_tradnl" sz="3600" dirty="0" smtClean="0">
                <a:solidFill>
                  <a:srgbClr val="FF0000"/>
                </a:solidFill>
              </a:rPr>
              <a:t>200)</a:t>
            </a:r>
            <a:r>
              <a:rPr lang="en-US" sz="3600" dirty="0" smtClean="0"/>
              <a:t>.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072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Basic Concepts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 anchor="ctr"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200.86</a:t>
            </a:r>
            <a:r>
              <a:rPr lang="en-US" b="0" dirty="0" smtClean="0"/>
              <a:t>,   Recipient - Non-Federal </a:t>
            </a:r>
            <a:r>
              <a:rPr lang="en-US" b="0" dirty="0"/>
              <a:t>entity that receives a Federal award directly from a Federal awarding agency to carry out an activity under a Federal </a:t>
            </a:r>
            <a:r>
              <a:rPr lang="en-US" b="0" dirty="0" smtClean="0"/>
              <a:t>program.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200.74</a:t>
            </a:r>
            <a:r>
              <a:rPr lang="en-US" dirty="0"/>
              <a:t>, </a:t>
            </a:r>
            <a:r>
              <a:rPr lang="en-US" b="0" dirty="0"/>
              <a:t>Pass-through entity - Non-Federal entity that </a:t>
            </a:r>
            <a:r>
              <a:rPr lang="en-US" dirty="0"/>
              <a:t>provides a </a:t>
            </a:r>
            <a:r>
              <a:rPr lang="en-US" dirty="0" err="1"/>
              <a:t>subaward</a:t>
            </a:r>
            <a:r>
              <a:rPr lang="en-US" dirty="0"/>
              <a:t> to a </a:t>
            </a:r>
            <a:r>
              <a:rPr lang="en-US" dirty="0" err="1"/>
              <a:t>subrecipient</a:t>
            </a:r>
            <a:r>
              <a:rPr lang="en-US" b="0" dirty="0"/>
              <a:t> to carry out part of a Federal program</a:t>
            </a:r>
            <a:r>
              <a:rPr lang="en-US" b="0" dirty="0" smtClean="0"/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200.93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0" dirty="0" err="1"/>
              <a:t>Subrecipient</a:t>
            </a:r>
            <a:r>
              <a:rPr lang="en-US" b="0" dirty="0"/>
              <a:t> - </a:t>
            </a:r>
            <a:r>
              <a:rPr lang="en-US" b="0" dirty="0" smtClean="0"/>
              <a:t>Non-Federal </a:t>
            </a:r>
            <a:r>
              <a:rPr lang="en-US" b="0" dirty="0"/>
              <a:t>entity that </a:t>
            </a:r>
            <a:r>
              <a:rPr lang="en-US" dirty="0"/>
              <a:t>receives a </a:t>
            </a:r>
            <a:r>
              <a:rPr lang="en-US" dirty="0" err="1"/>
              <a:t>subaward</a:t>
            </a:r>
            <a:r>
              <a:rPr lang="en-US" dirty="0"/>
              <a:t> from a pass-through entity</a:t>
            </a:r>
            <a:r>
              <a:rPr lang="en-US" b="0" dirty="0"/>
              <a:t> to carry out part of a Federal </a:t>
            </a:r>
            <a:r>
              <a:rPr lang="en-US" b="0" dirty="0" smtClean="0"/>
              <a:t>program.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200.23</a:t>
            </a:r>
            <a:r>
              <a:rPr lang="en-US" dirty="0"/>
              <a:t>, </a:t>
            </a:r>
            <a:r>
              <a:rPr lang="en-US" b="0" dirty="0"/>
              <a:t>Contractor (replaces term “</a:t>
            </a:r>
            <a:r>
              <a:rPr lang="en-US" b="0" dirty="0" smtClean="0"/>
              <a:t>vendor”, used </a:t>
            </a:r>
            <a:r>
              <a:rPr lang="en-US" b="0" dirty="0"/>
              <a:t>in </a:t>
            </a:r>
            <a:r>
              <a:rPr lang="en-US" b="0" dirty="0" smtClean="0"/>
              <a:t>A-133) </a:t>
            </a:r>
            <a:r>
              <a:rPr lang="en-US" b="0" dirty="0"/>
              <a:t>-</a:t>
            </a:r>
            <a:r>
              <a:rPr lang="en-US" b="0" dirty="0" smtClean="0"/>
              <a:t> </a:t>
            </a:r>
            <a:r>
              <a:rPr lang="en-US" b="0" dirty="0"/>
              <a:t>means an </a:t>
            </a:r>
            <a:r>
              <a:rPr lang="en-US" dirty="0"/>
              <a:t>entity that receives a contract</a:t>
            </a:r>
            <a:r>
              <a:rPr lang="en-US" b="0" dirty="0"/>
              <a:t>.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1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34888</TotalTime>
  <Words>2270</Words>
  <Application>Microsoft Office PowerPoint</Application>
  <PresentationFormat>Custom</PresentationFormat>
  <Paragraphs>266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Parallax</vt:lpstr>
      <vt:lpstr>UPR Subrecipients Risk Monitoring</vt:lpstr>
      <vt:lpstr>Session norms</vt:lpstr>
      <vt:lpstr>Agenda</vt:lpstr>
      <vt:lpstr>Basic Concepts</vt:lpstr>
      <vt:lpstr>Basic Concepts</vt:lpstr>
      <vt:lpstr>Basic Concepts</vt:lpstr>
      <vt:lpstr>Basic Concepts</vt:lpstr>
      <vt:lpstr>Basic Concepts</vt:lpstr>
      <vt:lpstr>Basic Concepts </vt:lpstr>
      <vt:lpstr>Types of Agreements</vt:lpstr>
      <vt:lpstr>Fixed Amount Awards</vt:lpstr>
      <vt:lpstr>Subaward vs. Contract</vt:lpstr>
      <vt:lpstr>Subrecipient Risk Monitoring Background</vt:lpstr>
      <vt:lpstr>Subrecipient Risk Monitoring Background</vt:lpstr>
      <vt:lpstr>Subrecipient Risk Monitoring Background</vt:lpstr>
      <vt:lpstr>Subrecipient Risk Monitoring Background</vt:lpstr>
      <vt:lpstr>Subrecipient Risk Monitoring Background</vt:lpstr>
      <vt:lpstr>Who must comply?</vt:lpstr>
      <vt:lpstr>Subrecipient Monitoring Guide</vt:lpstr>
      <vt:lpstr>Subrecipient Monitoring Guide</vt:lpstr>
      <vt:lpstr>Subrecipient Monitoring Guide</vt:lpstr>
      <vt:lpstr>Subrecipient Monitoring Guide Award Stages</vt:lpstr>
      <vt:lpstr>Initial Award Stage</vt:lpstr>
      <vt:lpstr>Initial Award Stage</vt:lpstr>
      <vt:lpstr>Subrecipient Profile Questionnaire</vt:lpstr>
      <vt:lpstr>Subrecipient Profile Questionnaire (Cont.)</vt:lpstr>
      <vt:lpstr>Subrecipient Risk Assessment Evaluation Form</vt:lpstr>
      <vt:lpstr>Subrecipient Risk Assessment Evaluation Form (Cont.)</vt:lpstr>
      <vt:lpstr>Subrecipient Risk Assessment Evaluation Form (Cont.)</vt:lpstr>
      <vt:lpstr>Subrecipient Risk Assessment Evaluation Form (Cont.)</vt:lpstr>
      <vt:lpstr>Risk Levels / Lower Risk</vt:lpstr>
      <vt:lpstr>Risk Levels / Higher Risk</vt:lpstr>
      <vt:lpstr>Ongoing Monitoring</vt:lpstr>
      <vt:lpstr>Ongoing Monitoring</vt:lpstr>
      <vt:lpstr>Guide for review of subaward invoices</vt:lpstr>
      <vt:lpstr>Subrecipient Monitoring Record</vt:lpstr>
      <vt:lpstr>Subaward Closeout</vt:lpstr>
      <vt:lpstr>Subrecipient Monitoring Contact Information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 Subrecipient Manegement</dc:title>
  <dc:creator>Marcos Pérez Beaucham</dc:creator>
  <cp:lastModifiedBy>rcm</cp:lastModifiedBy>
  <cp:revision>198</cp:revision>
  <cp:lastPrinted>2017-03-15T20:35:04Z</cp:lastPrinted>
  <dcterms:created xsi:type="dcterms:W3CDTF">2016-07-14T12:50:10Z</dcterms:created>
  <dcterms:modified xsi:type="dcterms:W3CDTF">2017-03-15T20:36:48Z</dcterms:modified>
</cp:coreProperties>
</file>