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47" r:id="rId1"/>
  </p:sldMasterIdLst>
  <p:notesMasterIdLst>
    <p:notesMasterId r:id="rId72"/>
  </p:notesMasterIdLst>
  <p:sldIdLst>
    <p:sldId id="256" r:id="rId2"/>
    <p:sldId id="367" r:id="rId3"/>
    <p:sldId id="263" r:id="rId4"/>
    <p:sldId id="359" r:id="rId5"/>
    <p:sldId id="357" r:id="rId6"/>
    <p:sldId id="360" r:id="rId7"/>
    <p:sldId id="361" r:id="rId8"/>
    <p:sldId id="350" r:id="rId9"/>
    <p:sldId id="362" r:id="rId10"/>
    <p:sldId id="363" r:id="rId11"/>
    <p:sldId id="364" r:id="rId12"/>
    <p:sldId id="365" r:id="rId13"/>
    <p:sldId id="368" r:id="rId14"/>
    <p:sldId id="366"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413" r:id="rId31"/>
    <p:sldId id="384" r:id="rId32"/>
    <p:sldId id="385" r:id="rId33"/>
    <p:sldId id="386" r:id="rId34"/>
    <p:sldId id="387" r:id="rId35"/>
    <p:sldId id="388" r:id="rId36"/>
    <p:sldId id="389" r:id="rId37"/>
    <p:sldId id="390" r:id="rId38"/>
    <p:sldId id="391" r:id="rId39"/>
    <p:sldId id="392" r:id="rId40"/>
    <p:sldId id="393" r:id="rId41"/>
    <p:sldId id="394" r:id="rId42"/>
    <p:sldId id="400" r:id="rId43"/>
    <p:sldId id="401" r:id="rId44"/>
    <p:sldId id="407" r:id="rId45"/>
    <p:sldId id="408" r:id="rId46"/>
    <p:sldId id="409" r:id="rId47"/>
    <p:sldId id="410" r:id="rId48"/>
    <p:sldId id="411" r:id="rId49"/>
    <p:sldId id="412" r:id="rId50"/>
    <p:sldId id="414" r:id="rId51"/>
    <p:sldId id="404" r:id="rId52"/>
    <p:sldId id="405" r:id="rId53"/>
    <p:sldId id="406" r:id="rId54"/>
    <p:sldId id="416" r:id="rId55"/>
    <p:sldId id="417" r:id="rId56"/>
    <p:sldId id="422" r:id="rId57"/>
    <p:sldId id="423" r:id="rId58"/>
    <p:sldId id="424" r:id="rId59"/>
    <p:sldId id="425" r:id="rId60"/>
    <p:sldId id="426" r:id="rId61"/>
    <p:sldId id="427" r:id="rId62"/>
    <p:sldId id="419" r:id="rId63"/>
    <p:sldId id="428" r:id="rId64"/>
    <p:sldId id="340" r:id="rId65"/>
    <p:sldId id="349" r:id="rId66"/>
    <p:sldId id="352" r:id="rId67"/>
    <p:sldId id="353" r:id="rId68"/>
    <p:sldId id="354" r:id="rId69"/>
    <p:sldId id="430" r:id="rId70"/>
    <p:sldId id="431" r:id="rId7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DDACCE4-FAF1-40C5-B947-8B0DE9F7C12C}">
  <a:tblStyle styleId="{BD58FF44-4D76-486F-92E5-2A67B4AA2BCE}" styleName="Table_0">
    <a:wholeTbl>
      <a:tcTxStyle b="off" i="off">
        <a:font>
          <a:latin typeface="Century Gothic"/>
          <a:ea typeface="Century Gothic"/>
          <a:cs typeface="Century Gothic"/>
        </a:font>
        <a:srgbClr val="000000"/>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12700" cap="flat" cmpd="sng">
              <a:solidFill>
                <a:srgbClr val="FFFFFF"/>
              </a:solidFill>
              <a:prstDash val="solid"/>
              <a:round/>
              <a:headEnd type="none" w="med" len="med"/>
              <a:tailEnd type="none" w="med" len="med"/>
            </a:ln>
          </a:top>
          <a:bottom>
            <a:ln w="127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entury Gothic"/>
          <a:ea typeface="Century Gothic"/>
          <a:cs typeface="Century Gothic"/>
        </a:font>
        <a:srgbClr val="FFFFFF"/>
      </a:tcTxStyle>
      <a:tcStyle>
        <a:tcBdr/>
        <a:fill>
          <a:solidFill>
            <a:srgbClr val="4F81BD"/>
          </a:solidFill>
        </a:fill>
      </a:tcStyle>
    </a:lastCol>
    <a:firstCol>
      <a:tcTxStyle b="on" i="off">
        <a:font>
          <a:latin typeface="Century Gothic"/>
          <a:ea typeface="Century Gothic"/>
          <a:cs typeface="Century Gothic"/>
        </a:font>
        <a:srgbClr val="FFFFFF"/>
      </a:tcTxStyle>
      <a:tcStyle>
        <a:tcBdr/>
        <a:fill>
          <a:solidFill>
            <a:srgbClr val="4F81BD"/>
          </a:solidFill>
        </a:fill>
      </a:tcStyle>
    </a:firstCol>
    <a:lastRow>
      <a:tcTxStyle b="on" i="off">
        <a:font>
          <a:latin typeface="Century Gothic"/>
          <a:ea typeface="Century Gothic"/>
          <a:cs typeface="Century Gothic"/>
        </a:font>
        <a:srgbClr val="FFFFFF"/>
      </a:tcTxStyle>
      <a:tcStyle>
        <a:tcBdr>
          <a:top>
            <a:ln w="38100" cap="flat" cmpd="sng">
              <a:solidFill>
                <a:srgbClr val="FFFFFF"/>
              </a:solidFill>
              <a:prstDash val="solid"/>
              <a:round/>
              <a:headEnd type="none" w="med" len="med"/>
              <a:tailEnd type="none" w="med" len="med"/>
            </a:ln>
          </a:top>
        </a:tcBdr>
        <a:fill>
          <a:solidFill>
            <a:srgbClr val="4F81BD"/>
          </a:solidFill>
        </a:fill>
      </a:tcStyle>
    </a:lastRow>
    <a:firstRow>
      <a:tcTxStyle b="on" i="off">
        <a:font>
          <a:latin typeface="Century Gothic"/>
          <a:ea typeface="Century Gothic"/>
          <a:cs typeface="Century Gothic"/>
        </a:font>
        <a:srgbClr val="FFFFFF"/>
      </a:tcTxStyle>
      <a:tcStyle>
        <a:tcBdr>
          <a:bottom>
            <a:ln w="38100" cap="flat" cmpd="sng">
              <a:solidFill>
                <a:srgbClr val="FFFFFF"/>
              </a:solidFill>
              <a:prstDash val="solid"/>
              <a:round/>
              <a:headEnd type="none" w="med" len="med"/>
              <a:tailEnd type="none" w="med" len="med"/>
            </a:ln>
          </a:bottom>
        </a:tcBdr>
        <a:fill>
          <a:solidFill>
            <a:srgbClr val="4F81BD"/>
          </a:solidFill>
        </a:fill>
      </a:tcStyle>
    </a:firstRow>
  </a:tblStyle>
  <a:tblStyle styleId="{F9A987F5-8000-4113-9AEA-846798298056}"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3C0676E9-7A4C-41D2-931A-E8C05A1FBF11}" styleName="Table_2">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6DDACCE4-FAF1-40C5-B947-8B0DE9F7C12C}"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13"/>
  </p:normalViewPr>
  <p:slideViewPr>
    <p:cSldViewPr snapToGrid="0">
      <p:cViewPr>
        <p:scale>
          <a:sx n="122" d="100"/>
          <a:sy n="122" d="100"/>
        </p:scale>
        <p:origin x="-114"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327F9-7BCD-0F48-9073-17B7EFD90A8A}" type="doc">
      <dgm:prSet loTypeId="urn:microsoft.com/office/officeart/2005/8/layout/pyramid1" loCatId="" qsTypeId="urn:microsoft.com/office/officeart/2005/8/quickstyle/simple4" qsCatId="simple" csTypeId="urn:microsoft.com/office/officeart/2005/8/colors/colorful1" csCatId="colorful" phldr="1"/>
      <dgm:spPr/>
      <dgm:t>
        <a:bodyPr/>
        <a:lstStyle/>
        <a:p>
          <a:endParaRPr lang="en-US"/>
        </a:p>
      </dgm:t>
    </dgm:pt>
    <dgm:pt modelId="{3F0792A6-5F5D-B74D-91D6-52BD3D6ED44D}">
      <dgm:prSet phldrT="[Text]"/>
      <dgm:spPr/>
      <dgm:t>
        <a:bodyPr/>
        <a:lstStyle/>
        <a:p>
          <a:r>
            <a:rPr lang="en-US" dirty="0" smtClean="0"/>
            <a:t>Award Terms &amp; conditions</a:t>
          </a:r>
          <a:endParaRPr lang="en-US" dirty="0"/>
        </a:p>
      </dgm:t>
    </dgm:pt>
    <dgm:pt modelId="{7B7AFFB4-DEDF-6146-A6BF-BDCEB08F1AA9}" type="parTrans" cxnId="{4251ED8F-97C4-054D-8E8A-2373C57B47FB}">
      <dgm:prSet/>
      <dgm:spPr/>
      <dgm:t>
        <a:bodyPr/>
        <a:lstStyle/>
        <a:p>
          <a:endParaRPr lang="en-US"/>
        </a:p>
      </dgm:t>
    </dgm:pt>
    <dgm:pt modelId="{069C3295-D8D0-3941-B8A1-E3051D054115}" type="sibTrans" cxnId="{4251ED8F-97C4-054D-8E8A-2373C57B47FB}">
      <dgm:prSet/>
      <dgm:spPr/>
      <dgm:t>
        <a:bodyPr/>
        <a:lstStyle/>
        <a:p>
          <a:endParaRPr lang="en-US"/>
        </a:p>
      </dgm:t>
    </dgm:pt>
    <dgm:pt modelId="{582CE1CD-FDB2-8A46-AE80-BB570E746945}">
      <dgm:prSet phldrT="[Text]"/>
      <dgm:spPr/>
      <dgm:t>
        <a:bodyPr/>
        <a:lstStyle/>
        <a:p>
          <a:r>
            <a:rPr lang="en-US" dirty="0" smtClean="0"/>
            <a:t>Particular Agency General Guidelines, Policies &amp; Regulations</a:t>
          </a:r>
          <a:endParaRPr lang="en-US" dirty="0"/>
        </a:p>
      </dgm:t>
    </dgm:pt>
    <dgm:pt modelId="{21370CBF-BE48-CB4E-99C5-E3050502A9FC}" type="parTrans" cxnId="{1BD615DE-1A92-5145-8DCD-8756D30A9AF7}">
      <dgm:prSet/>
      <dgm:spPr/>
      <dgm:t>
        <a:bodyPr/>
        <a:lstStyle/>
        <a:p>
          <a:endParaRPr lang="en-US"/>
        </a:p>
      </dgm:t>
    </dgm:pt>
    <dgm:pt modelId="{EE36C428-3B5B-4841-8105-C5247295EE3B}" type="sibTrans" cxnId="{1BD615DE-1A92-5145-8DCD-8756D30A9AF7}">
      <dgm:prSet/>
      <dgm:spPr/>
      <dgm:t>
        <a:bodyPr/>
        <a:lstStyle/>
        <a:p>
          <a:endParaRPr lang="en-US"/>
        </a:p>
      </dgm:t>
    </dgm:pt>
    <dgm:pt modelId="{179807C2-E7C9-0146-834D-6FC5EEF4A22B}">
      <dgm:prSet phldrT="[Text]"/>
      <dgm:spPr>
        <a:ln>
          <a:solidFill>
            <a:schemeClr val="accent6"/>
          </a:solidFill>
        </a:ln>
      </dgm:spPr>
      <dgm:t>
        <a:bodyPr/>
        <a:lstStyle/>
        <a:p>
          <a:r>
            <a:rPr lang="en-US" dirty="0" smtClean="0">
              <a:solidFill>
                <a:schemeClr val="bg1"/>
              </a:solidFill>
            </a:rPr>
            <a:t>General Guidelines (OMB 2 CFR 200, etc. )</a:t>
          </a:r>
          <a:endParaRPr lang="en-US" dirty="0">
            <a:solidFill>
              <a:schemeClr val="bg1"/>
            </a:solidFill>
          </a:endParaRPr>
        </a:p>
      </dgm:t>
    </dgm:pt>
    <dgm:pt modelId="{7037408E-2E33-0B4C-8EBC-7237FFE57AB8}" type="parTrans" cxnId="{50B81E3E-05B0-514D-B425-9BDB3823A2E7}">
      <dgm:prSet/>
      <dgm:spPr/>
      <dgm:t>
        <a:bodyPr/>
        <a:lstStyle/>
        <a:p>
          <a:endParaRPr lang="en-US"/>
        </a:p>
      </dgm:t>
    </dgm:pt>
    <dgm:pt modelId="{0E11A191-1D2D-5248-9F94-E1B040F42384}" type="sibTrans" cxnId="{50B81E3E-05B0-514D-B425-9BDB3823A2E7}">
      <dgm:prSet/>
      <dgm:spPr/>
      <dgm:t>
        <a:bodyPr/>
        <a:lstStyle/>
        <a:p>
          <a:endParaRPr lang="en-US"/>
        </a:p>
      </dgm:t>
    </dgm:pt>
    <dgm:pt modelId="{FB12A5A4-D0C6-C641-AEAF-4A56C332C438}">
      <dgm:prSet phldrT="[Text]"/>
      <dgm:spPr/>
      <dgm:t>
        <a:bodyPr/>
        <a:lstStyle/>
        <a:p>
          <a:r>
            <a:rPr lang="en-US" dirty="0" smtClean="0"/>
            <a:t>Program Guidelines</a:t>
          </a:r>
          <a:endParaRPr lang="en-US" dirty="0"/>
        </a:p>
      </dgm:t>
    </dgm:pt>
    <dgm:pt modelId="{F26ACA69-B2F9-E946-AD46-153EED1F6825}" type="parTrans" cxnId="{8E81A1E9-3B35-7943-9ED1-D735B1EF99E8}">
      <dgm:prSet/>
      <dgm:spPr/>
      <dgm:t>
        <a:bodyPr/>
        <a:lstStyle/>
        <a:p>
          <a:endParaRPr lang="en-US"/>
        </a:p>
      </dgm:t>
    </dgm:pt>
    <dgm:pt modelId="{FA51F1D4-B909-F64F-9CD6-9C046E540B53}" type="sibTrans" cxnId="{8E81A1E9-3B35-7943-9ED1-D735B1EF99E8}">
      <dgm:prSet/>
      <dgm:spPr/>
      <dgm:t>
        <a:bodyPr/>
        <a:lstStyle/>
        <a:p>
          <a:endParaRPr lang="en-US"/>
        </a:p>
      </dgm:t>
    </dgm:pt>
    <dgm:pt modelId="{271800EA-A2D3-1C4E-B807-1EF08183B58B}">
      <dgm:prSet phldrT="[Text]"/>
      <dgm:spPr/>
      <dgm:t>
        <a:bodyPr/>
        <a:lstStyle/>
        <a:p>
          <a:r>
            <a:rPr lang="en-US" dirty="0" smtClean="0"/>
            <a:t>Statutory requirements</a:t>
          </a:r>
          <a:endParaRPr lang="en-US" dirty="0"/>
        </a:p>
      </dgm:t>
    </dgm:pt>
    <dgm:pt modelId="{015CEE7F-D071-5444-9904-9E0FACB5885C}" type="parTrans" cxnId="{9F60F412-7AAA-564D-A44F-17241ECDBDAB}">
      <dgm:prSet/>
      <dgm:spPr/>
      <dgm:t>
        <a:bodyPr/>
        <a:lstStyle/>
        <a:p>
          <a:endParaRPr lang="en-US"/>
        </a:p>
      </dgm:t>
    </dgm:pt>
    <dgm:pt modelId="{EE854831-7B7F-9441-80EA-E3DE1721B2DE}" type="sibTrans" cxnId="{9F60F412-7AAA-564D-A44F-17241ECDBDAB}">
      <dgm:prSet/>
      <dgm:spPr/>
      <dgm:t>
        <a:bodyPr/>
        <a:lstStyle/>
        <a:p>
          <a:endParaRPr lang="en-US"/>
        </a:p>
      </dgm:t>
    </dgm:pt>
    <dgm:pt modelId="{5A2B69DA-88CD-9F42-8D24-AF98F1EF3311}">
      <dgm:prSet phldrT="[Text]"/>
      <dgm:spPr/>
      <dgm:t>
        <a:bodyPr/>
        <a:lstStyle/>
        <a:p>
          <a:r>
            <a:rPr lang="en-US" dirty="0" smtClean="0"/>
            <a:t>The Law</a:t>
          </a:r>
          <a:r>
            <a:rPr lang="en-US" baseline="0" dirty="0" smtClean="0"/>
            <a:t> </a:t>
          </a:r>
          <a:endParaRPr lang="en-US" dirty="0"/>
        </a:p>
      </dgm:t>
    </dgm:pt>
    <dgm:pt modelId="{40DFF3DB-5698-A54B-803E-00DD1D8BB88C}" type="parTrans" cxnId="{03BB8890-D88A-2847-BF52-0D14BDC02EBE}">
      <dgm:prSet/>
      <dgm:spPr/>
      <dgm:t>
        <a:bodyPr/>
        <a:lstStyle/>
        <a:p>
          <a:endParaRPr lang="en-US"/>
        </a:p>
      </dgm:t>
    </dgm:pt>
    <dgm:pt modelId="{5E1E2DDC-B6C1-8043-AEA7-2BF4DD1A813E}" type="sibTrans" cxnId="{03BB8890-D88A-2847-BF52-0D14BDC02EBE}">
      <dgm:prSet/>
      <dgm:spPr/>
      <dgm:t>
        <a:bodyPr/>
        <a:lstStyle/>
        <a:p>
          <a:endParaRPr lang="en-US"/>
        </a:p>
      </dgm:t>
    </dgm:pt>
    <dgm:pt modelId="{540C096E-AEBF-C240-91F0-38B4C5A16414}" type="pres">
      <dgm:prSet presAssocID="{0C9327F9-7BCD-0F48-9073-17B7EFD90A8A}" presName="Name0" presStyleCnt="0">
        <dgm:presLayoutVars>
          <dgm:dir/>
          <dgm:animLvl val="lvl"/>
          <dgm:resizeHandles val="exact"/>
        </dgm:presLayoutVars>
      </dgm:prSet>
      <dgm:spPr/>
      <dgm:t>
        <a:bodyPr/>
        <a:lstStyle/>
        <a:p>
          <a:endParaRPr lang="en-US"/>
        </a:p>
      </dgm:t>
    </dgm:pt>
    <dgm:pt modelId="{582E7C09-13BF-5049-9376-8237D067E528}" type="pres">
      <dgm:prSet presAssocID="{3F0792A6-5F5D-B74D-91D6-52BD3D6ED44D}" presName="Name8" presStyleCnt="0"/>
      <dgm:spPr/>
    </dgm:pt>
    <dgm:pt modelId="{90F0B6CA-D36F-4D44-B32E-B55142E8A915}" type="pres">
      <dgm:prSet presAssocID="{3F0792A6-5F5D-B74D-91D6-52BD3D6ED44D}" presName="level" presStyleLbl="node1" presStyleIdx="0" presStyleCnt="6">
        <dgm:presLayoutVars>
          <dgm:chMax val="1"/>
          <dgm:bulletEnabled val="1"/>
        </dgm:presLayoutVars>
      </dgm:prSet>
      <dgm:spPr/>
      <dgm:t>
        <a:bodyPr/>
        <a:lstStyle/>
        <a:p>
          <a:endParaRPr lang="en-US"/>
        </a:p>
      </dgm:t>
    </dgm:pt>
    <dgm:pt modelId="{2879CC00-10A3-F94A-A35F-ECB685DCB7A2}" type="pres">
      <dgm:prSet presAssocID="{3F0792A6-5F5D-B74D-91D6-52BD3D6ED44D}" presName="levelTx" presStyleLbl="revTx" presStyleIdx="0" presStyleCnt="0">
        <dgm:presLayoutVars>
          <dgm:chMax val="1"/>
          <dgm:bulletEnabled val="1"/>
        </dgm:presLayoutVars>
      </dgm:prSet>
      <dgm:spPr/>
      <dgm:t>
        <a:bodyPr/>
        <a:lstStyle/>
        <a:p>
          <a:endParaRPr lang="en-US"/>
        </a:p>
      </dgm:t>
    </dgm:pt>
    <dgm:pt modelId="{B3404BEB-0805-A24D-8FDB-39C13047743C}" type="pres">
      <dgm:prSet presAssocID="{FB12A5A4-D0C6-C641-AEAF-4A56C332C438}" presName="Name8" presStyleCnt="0"/>
      <dgm:spPr/>
    </dgm:pt>
    <dgm:pt modelId="{68F1895E-1E0F-B24F-A7AE-024E64B36D04}" type="pres">
      <dgm:prSet presAssocID="{FB12A5A4-D0C6-C641-AEAF-4A56C332C438}" presName="level" presStyleLbl="node1" presStyleIdx="1" presStyleCnt="6">
        <dgm:presLayoutVars>
          <dgm:chMax val="1"/>
          <dgm:bulletEnabled val="1"/>
        </dgm:presLayoutVars>
      </dgm:prSet>
      <dgm:spPr/>
      <dgm:t>
        <a:bodyPr/>
        <a:lstStyle/>
        <a:p>
          <a:endParaRPr lang="en-US"/>
        </a:p>
      </dgm:t>
    </dgm:pt>
    <dgm:pt modelId="{24FFCD3F-B49D-B948-A18E-CDAB1277F667}" type="pres">
      <dgm:prSet presAssocID="{FB12A5A4-D0C6-C641-AEAF-4A56C332C438}" presName="levelTx" presStyleLbl="revTx" presStyleIdx="0" presStyleCnt="0">
        <dgm:presLayoutVars>
          <dgm:chMax val="1"/>
          <dgm:bulletEnabled val="1"/>
        </dgm:presLayoutVars>
      </dgm:prSet>
      <dgm:spPr/>
      <dgm:t>
        <a:bodyPr/>
        <a:lstStyle/>
        <a:p>
          <a:endParaRPr lang="en-US"/>
        </a:p>
      </dgm:t>
    </dgm:pt>
    <dgm:pt modelId="{D90AB826-A27C-3546-A854-2959BE2F780F}" type="pres">
      <dgm:prSet presAssocID="{271800EA-A2D3-1C4E-B807-1EF08183B58B}" presName="Name8" presStyleCnt="0"/>
      <dgm:spPr/>
    </dgm:pt>
    <dgm:pt modelId="{34392BFF-F16A-F44C-AE7D-BF1D102DDFAC}" type="pres">
      <dgm:prSet presAssocID="{271800EA-A2D3-1C4E-B807-1EF08183B58B}" presName="level" presStyleLbl="node1" presStyleIdx="2" presStyleCnt="6">
        <dgm:presLayoutVars>
          <dgm:chMax val="1"/>
          <dgm:bulletEnabled val="1"/>
        </dgm:presLayoutVars>
      </dgm:prSet>
      <dgm:spPr/>
      <dgm:t>
        <a:bodyPr/>
        <a:lstStyle/>
        <a:p>
          <a:endParaRPr lang="en-US"/>
        </a:p>
      </dgm:t>
    </dgm:pt>
    <dgm:pt modelId="{C9137822-56D2-2844-AA34-6DBBD84DEC00}" type="pres">
      <dgm:prSet presAssocID="{271800EA-A2D3-1C4E-B807-1EF08183B58B}" presName="levelTx" presStyleLbl="revTx" presStyleIdx="0" presStyleCnt="0">
        <dgm:presLayoutVars>
          <dgm:chMax val="1"/>
          <dgm:bulletEnabled val="1"/>
        </dgm:presLayoutVars>
      </dgm:prSet>
      <dgm:spPr/>
      <dgm:t>
        <a:bodyPr/>
        <a:lstStyle/>
        <a:p>
          <a:endParaRPr lang="en-US"/>
        </a:p>
      </dgm:t>
    </dgm:pt>
    <dgm:pt modelId="{0A7F893B-450F-FA44-87B0-9BCB25C79375}" type="pres">
      <dgm:prSet presAssocID="{582CE1CD-FDB2-8A46-AE80-BB570E746945}" presName="Name8" presStyleCnt="0"/>
      <dgm:spPr/>
    </dgm:pt>
    <dgm:pt modelId="{67B9EA4E-AC2A-8A43-80AE-15E474878A78}" type="pres">
      <dgm:prSet presAssocID="{582CE1CD-FDB2-8A46-AE80-BB570E746945}" presName="level" presStyleLbl="node1" presStyleIdx="3" presStyleCnt="6">
        <dgm:presLayoutVars>
          <dgm:chMax val="1"/>
          <dgm:bulletEnabled val="1"/>
        </dgm:presLayoutVars>
      </dgm:prSet>
      <dgm:spPr/>
      <dgm:t>
        <a:bodyPr/>
        <a:lstStyle/>
        <a:p>
          <a:endParaRPr lang="en-US"/>
        </a:p>
      </dgm:t>
    </dgm:pt>
    <dgm:pt modelId="{6891B4D2-D455-6A45-BA36-8A16EB9CE893}" type="pres">
      <dgm:prSet presAssocID="{582CE1CD-FDB2-8A46-AE80-BB570E746945}" presName="levelTx" presStyleLbl="revTx" presStyleIdx="0" presStyleCnt="0">
        <dgm:presLayoutVars>
          <dgm:chMax val="1"/>
          <dgm:bulletEnabled val="1"/>
        </dgm:presLayoutVars>
      </dgm:prSet>
      <dgm:spPr/>
      <dgm:t>
        <a:bodyPr/>
        <a:lstStyle/>
        <a:p>
          <a:endParaRPr lang="en-US"/>
        </a:p>
      </dgm:t>
    </dgm:pt>
    <dgm:pt modelId="{387BC137-2373-0A45-9915-481C3C970781}" type="pres">
      <dgm:prSet presAssocID="{179807C2-E7C9-0146-834D-6FC5EEF4A22B}" presName="Name8" presStyleCnt="0"/>
      <dgm:spPr/>
    </dgm:pt>
    <dgm:pt modelId="{D16D6528-FAF7-BD45-A7C3-FFE004C12324}" type="pres">
      <dgm:prSet presAssocID="{179807C2-E7C9-0146-834D-6FC5EEF4A22B}" presName="level" presStyleLbl="node1" presStyleIdx="4" presStyleCnt="6">
        <dgm:presLayoutVars>
          <dgm:chMax val="1"/>
          <dgm:bulletEnabled val="1"/>
        </dgm:presLayoutVars>
      </dgm:prSet>
      <dgm:spPr/>
      <dgm:t>
        <a:bodyPr/>
        <a:lstStyle/>
        <a:p>
          <a:endParaRPr lang="en-US"/>
        </a:p>
      </dgm:t>
    </dgm:pt>
    <dgm:pt modelId="{EB8C157C-ED6E-1147-8CFE-022708388AFB}" type="pres">
      <dgm:prSet presAssocID="{179807C2-E7C9-0146-834D-6FC5EEF4A22B}" presName="levelTx" presStyleLbl="revTx" presStyleIdx="0" presStyleCnt="0">
        <dgm:presLayoutVars>
          <dgm:chMax val="1"/>
          <dgm:bulletEnabled val="1"/>
        </dgm:presLayoutVars>
      </dgm:prSet>
      <dgm:spPr/>
      <dgm:t>
        <a:bodyPr/>
        <a:lstStyle/>
        <a:p>
          <a:endParaRPr lang="en-US"/>
        </a:p>
      </dgm:t>
    </dgm:pt>
    <dgm:pt modelId="{E9161427-05BA-714A-874E-22C9988ABDCF}" type="pres">
      <dgm:prSet presAssocID="{5A2B69DA-88CD-9F42-8D24-AF98F1EF3311}" presName="Name8" presStyleCnt="0"/>
      <dgm:spPr/>
    </dgm:pt>
    <dgm:pt modelId="{0E1C0DF5-A9A0-E940-B23F-226048CFC0F3}" type="pres">
      <dgm:prSet presAssocID="{5A2B69DA-88CD-9F42-8D24-AF98F1EF3311}" presName="level" presStyleLbl="node1" presStyleIdx="5" presStyleCnt="6">
        <dgm:presLayoutVars>
          <dgm:chMax val="1"/>
          <dgm:bulletEnabled val="1"/>
        </dgm:presLayoutVars>
      </dgm:prSet>
      <dgm:spPr/>
      <dgm:t>
        <a:bodyPr/>
        <a:lstStyle/>
        <a:p>
          <a:endParaRPr lang="en-US"/>
        </a:p>
      </dgm:t>
    </dgm:pt>
    <dgm:pt modelId="{52673C0D-AD2F-4240-8206-4A7365089000}" type="pres">
      <dgm:prSet presAssocID="{5A2B69DA-88CD-9F42-8D24-AF98F1EF3311}" presName="levelTx" presStyleLbl="revTx" presStyleIdx="0" presStyleCnt="0">
        <dgm:presLayoutVars>
          <dgm:chMax val="1"/>
          <dgm:bulletEnabled val="1"/>
        </dgm:presLayoutVars>
      </dgm:prSet>
      <dgm:spPr/>
      <dgm:t>
        <a:bodyPr/>
        <a:lstStyle/>
        <a:p>
          <a:endParaRPr lang="en-US"/>
        </a:p>
      </dgm:t>
    </dgm:pt>
  </dgm:ptLst>
  <dgm:cxnLst>
    <dgm:cxn modelId="{8F31073B-1BDA-DD43-AD85-F56F2B90B120}" type="presOf" srcId="{582CE1CD-FDB2-8A46-AE80-BB570E746945}" destId="{6891B4D2-D455-6A45-BA36-8A16EB9CE893}" srcOrd="1" destOrd="0" presId="urn:microsoft.com/office/officeart/2005/8/layout/pyramid1"/>
    <dgm:cxn modelId="{1BD615DE-1A92-5145-8DCD-8756D30A9AF7}" srcId="{0C9327F9-7BCD-0F48-9073-17B7EFD90A8A}" destId="{582CE1CD-FDB2-8A46-AE80-BB570E746945}" srcOrd="3" destOrd="0" parTransId="{21370CBF-BE48-CB4E-99C5-E3050502A9FC}" sibTransId="{EE36C428-3B5B-4841-8105-C5247295EE3B}"/>
    <dgm:cxn modelId="{8784EE2E-359B-F849-B449-06F9A9F20D91}" type="presOf" srcId="{FB12A5A4-D0C6-C641-AEAF-4A56C332C438}" destId="{24FFCD3F-B49D-B948-A18E-CDAB1277F667}" srcOrd="1" destOrd="0" presId="urn:microsoft.com/office/officeart/2005/8/layout/pyramid1"/>
    <dgm:cxn modelId="{DB689B14-B394-5940-81FE-5552B6E33915}" type="presOf" srcId="{3F0792A6-5F5D-B74D-91D6-52BD3D6ED44D}" destId="{2879CC00-10A3-F94A-A35F-ECB685DCB7A2}" srcOrd="1" destOrd="0" presId="urn:microsoft.com/office/officeart/2005/8/layout/pyramid1"/>
    <dgm:cxn modelId="{01A982F9-BB6B-2E45-8C14-3CAAE26E76A1}" type="presOf" srcId="{179807C2-E7C9-0146-834D-6FC5EEF4A22B}" destId="{EB8C157C-ED6E-1147-8CFE-022708388AFB}" srcOrd="1" destOrd="0" presId="urn:microsoft.com/office/officeart/2005/8/layout/pyramid1"/>
    <dgm:cxn modelId="{17B7A636-1A30-EB4B-B29A-6DC46C80E6BF}" type="presOf" srcId="{271800EA-A2D3-1C4E-B807-1EF08183B58B}" destId="{C9137822-56D2-2844-AA34-6DBBD84DEC00}" srcOrd="1" destOrd="0" presId="urn:microsoft.com/office/officeart/2005/8/layout/pyramid1"/>
    <dgm:cxn modelId="{50B81E3E-05B0-514D-B425-9BDB3823A2E7}" srcId="{0C9327F9-7BCD-0F48-9073-17B7EFD90A8A}" destId="{179807C2-E7C9-0146-834D-6FC5EEF4A22B}" srcOrd="4" destOrd="0" parTransId="{7037408E-2E33-0B4C-8EBC-7237FFE57AB8}" sibTransId="{0E11A191-1D2D-5248-9F94-E1B040F42384}"/>
    <dgm:cxn modelId="{0ABCB4DE-F46B-724D-B6F0-349F89384E3A}" type="presOf" srcId="{5A2B69DA-88CD-9F42-8D24-AF98F1EF3311}" destId="{0E1C0DF5-A9A0-E940-B23F-226048CFC0F3}" srcOrd="0" destOrd="0" presId="urn:microsoft.com/office/officeart/2005/8/layout/pyramid1"/>
    <dgm:cxn modelId="{9F60F412-7AAA-564D-A44F-17241ECDBDAB}" srcId="{0C9327F9-7BCD-0F48-9073-17B7EFD90A8A}" destId="{271800EA-A2D3-1C4E-B807-1EF08183B58B}" srcOrd="2" destOrd="0" parTransId="{015CEE7F-D071-5444-9904-9E0FACB5885C}" sibTransId="{EE854831-7B7F-9441-80EA-E3DE1721B2DE}"/>
    <dgm:cxn modelId="{3FCA2937-45EB-DC4B-B149-AD9F0FE18A50}" type="presOf" srcId="{271800EA-A2D3-1C4E-B807-1EF08183B58B}" destId="{34392BFF-F16A-F44C-AE7D-BF1D102DDFAC}" srcOrd="0" destOrd="0" presId="urn:microsoft.com/office/officeart/2005/8/layout/pyramid1"/>
    <dgm:cxn modelId="{8519C3D6-D877-114B-AB79-C6691F61CA9A}" type="presOf" srcId="{3F0792A6-5F5D-B74D-91D6-52BD3D6ED44D}" destId="{90F0B6CA-D36F-4D44-B32E-B55142E8A915}" srcOrd="0" destOrd="0" presId="urn:microsoft.com/office/officeart/2005/8/layout/pyramid1"/>
    <dgm:cxn modelId="{8DDC1183-A4BC-EF43-A45D-7834C4A3E311}" type="presOf" srcId="{179807C2-E7C9-0146-834D-6FC5EEF4A22B}" destId="{D16D6528-FAF7-BD45-A7C3-FFE004C12324}" srcOrd="0" destOrd="0" presId="urn:microsoft.com/office/officeart/2005/8/layout/pyramid1"/>
    <dgm:cxn modelId="{8E81A1E9-3B35-7943-9ED1-D735B1EF99E8}" srcId="{0C9327F9-7BCD-0F48-9073-17B7EFD90A8A}" destId="{FB12A5A4-D0C6-C641-AEAF-4A56C332C438}" srcOrd="1" destOrd="0" parTransId="{F26ACA69-B2F9-E946-AD46-153EED1F6825}" sibTransId="{FA51F1D4-B909-F64F-9CD6-9C046E540B53}"/>
    <dgm:cxn modelId="{4251ED8F-97C4-054D-8E8A-2373C57B47FB}" srcId="{0C9327F9-7BCD-0F48-9073-17B7EFD90A8A}" destId="{3F0792A6-5F5D-B74D-91D6-52BD3D6ED44D}" srcOrd="0" destOrd="0" parTransId="{7B7AFFB4-DEDF-6146-A6BF-BDCEB08F1AA9}" sibTransId="{069C3295-D8D0-3941-B8A1-E3051D054115}"/>
    <dgm:cxn modelId="{54B726B4-2ADC-E145-BE48-66399CDFEF3B}" type="presOf" srcId="{0C9327F9-7BCD-0F48-9073-17B7EFD90A8A}" destId="{540C096E-AEBF-C240-91F0-38B4C5A16414}" srcOrd="0" destOrd="0" presId="urn:microsoft.com/office/officeart/2005/8/layout/pyramid1"/>
    <dgm:cxn modelId="{03BB8890-D88A-2847-BF52-0D14BDC02EBE}" srcId="{0C9327F9-7BCD-0F48-9073-17B7EFD90A8A}" destId="{5A2B69DA-88CD-9F42-8D24-AF98F1EF3311}" srcOrd="5" destOrd="0" parTransId="{40DFF3DB-5698-A54B-803E-00DD1D8BB88C}" sibTransId="{5E1E2DDC-B6C1-8043-AEA7-2BF4DD1A813E}"/>
    <dgm:cxn modelId="{F306EA67-2663-9A48-9E37-2036B4393D3D}" type="presOf" srcId="{5A2B69DA-88CD-9F42-8D24-AF98F1EF3311}" destId="{52673C0D-AD2F-4240-8206-4A7365089000}" srcOrd="1" destOrd="0" presId="urn:microsoft.com/office/officeart/2005/8/layout/pyramid1"/>
    <dgm:cxn modelId="{92E9451A-E991-3347-8626-1A14B58C34AC}" type="presOf" srcId="{FB12A5A4-D0C6-C641-AEAF-4A56C332C438}" destId="{68F1895E-1E0F-B24F-A7AE-024E64B36D04}" srcOrd="0" destOrd="0" presId="urn:microsoft.com/office/officeart/2005/8/layout/pyramid1"/>
    <dgm:cxn modelId="{38DDA66E-CAC5-8B42-AF18-89F78BFD30BE}" type="presOf" srcId="{582CE1CD-FDB2-8A46-AE80-BB570E746945}" destId="{67B9EA4E-AC2A-8A43-80AE-15E474878A78}" srcOrd="0" destOrd="0" presId="urn:microsoft.com/office/officeart/2005/8/layout/pyramid1"/>
    <dgm:cxn modelId="{F1DC0D9B-CE19-804B-A1A0-AB3DFBF2EA11}" type="presParOf" srcId="{540C096E-AEBF-C240-91F0-38B4C5A16414}" destId="{582E7C09-13BF-5049-9376-8237D067E528}" srcOrd="0" destOrd="0" presId="urn:microsoft.com/office/officeart/2005/8/layout/pyramid1"/>
    <dgm:cxn modelId="{670EEAA0-1AE7-1C4C-A809-DDF7D8436B5A}" type="presParOf" srcId="{582E7C09-13BF-5049-9376-8237D067E528}" destId="{90F0B6CA-D36F-4D44-B32E-B55142E8A915}" srcOrd="0" destOrd="0" presId="urn:microsoft.com/office/officeart/2005/8/layout/pyramid1"/>
    <dgm:cxn modelId="{EE138F16-6FEC-0B40-A017-256D9C05CA03}" type="presParOf" srcId="{582E7C09-13BF-5049-9376-8237D067E528}" destId="{2879CC00-10A3-F94A-A35F-ECB685DCB7A2}" srcOrd="1" destOrd="0" presId="urn:microsoft.com/office/officeart/2005/8/layout/pyramid1"/>
    <dgm:cxn modelId="{7609BC65-4A62-2543-BC3A-E18D34EA1BC6}" type="presParOf" srcId="{540C096E-AEBF-C240-91F0-38B4C5A16414}" destId="{B3404BEB-0805-A24D-8FDB-39C13047743C}" srcOrd="1" destOrd="0" presId="urn:microsoft.com/office/officeart/2005/8/layout/pyramid1"/>
    <dgm:cxn modelId="{C8761AF8-498E-4040-9798-8880AA75E355}" type="presParOf" srcId="{B3404BEB-0805-A24D-8FDB-39C13047743C}" destId="{68F1895E-1E0F-B24F-A7AE-024E64B36D04}" srcOrd="0" destOrd="0" presId="urn:microsoft.com/office/officeart/2005/8/layout/pyramid1"/>
    <dgm:cxn modelId="{84CF5A6D-6CCF-FC45-A63C-9D2766131D83}" type="presParOf" srcId="{B3404BEB-0805-A24D-8FDB-39C13047743C}" destId="{24FFCD3F-B49D-B948-A18E-CDAB1277F667}" srcOrd="1" destOrd="0" presId="urn:microsoft.com/office/officeart/2005/8/layout/pyramid1"/>
    <dgm:cxn modelId="{BA5D6A94-3D68-BF4C-8A51-5600DF920F49}" type="presParOf" srcId="{540C096E-AEBF-C240-91F0-38B4C5A16414}" destId="{D90AB826-A27C-3546-A854-2959BE2F780F}" srcOrd="2" destOrd="0" presId="urn:microsoft.com/office/officeart/2005/8/layout/pyramid1"/>
    <dgm:cxn modelId="{7F45E55E-1A4C-8342-BBB4-13C30BD43044}" type="presParOf" srcId="{D90AB826-A27C-3546-A854-2959BE2F780F}" destId="{34392BFF-F16A-F44C-AE7D-BF1D102DDFAC}" srcOrd="0" destOrd="0" presId="urn:microsoft.com/office/officeart/2005/8/layout/pyramid1"/>
    <dgm:cxn modelId="{B361FDFA-4EC9-C745-8AF2-E368F150BB4F}" type="presParOf" srcId="{D90AB826-A27C-3546-A854-2959BE2F780F}" destId="{C9137822-56D2-2844-AA34-6DBBD84DEC00}" srcOrd="1" destOrd="0" presId="urn:microsoft.com/office/officeart/2005/8/layout/pyramid1"/>
    <dgm:cxn modelId="{53C9926A-8D27-A94B-8518-9433BD422B7C}" type="presParOf" srcId="{540C096E-AEBF-C240-91F0-38B4C5A16414}" destId="{0A7F893B-450F-FA44-87B0-9BCB25C79375}" srcOrd="3" destOrd="0" presId="urn:microsoft.com/office/officeart/2005/8/layout/pyramid1"/>
    <dgm:cxn modelId="{3A145A23-3884-9B43-85E6-A33A7B1549CE}" type="presParOf" srcId="{0A7F893B-450F-FA44-87B0-9BCB25C79375}" destId="{67B9EA4E-AC2A-8A43-80AE-15E474878A78}" srcOrd="0" destOrd="0" presId="urn:microsoft.com/office/officeart/2005/8/layout/pyramid1"/>
    <dgm:cxn modelId="{59570C0A-4DC5-654B-9CB0-9AC1E17F2E4D}" type="presParOf" srcId="{0A7F893B-450F-FA44-87B0-9BCB25C79375}" destId="{6891B4D2-D455-6A45-BA36-8A16EB9CE893}" srcOrd="1" destOrd="0" presId="urn:microsoft.com/office/officeart/2005/8/layout/pyramid1"/>
    <dgm:cxn modelId="{0B7DF307-98D3-524D-AF57-18313143C7D9}" type="presParOf" srcId="{540C096E-AEBF-C240-91F0-38B4C5A16414}" destId="{387BC137-2373-0A45-9915-481C3C970781}" srcOrd="4" destOrd="0" presId="urn:microsoft.com/office/officeart/2005/8/layout/pyramid1"/>
    <dgm:cxn modelId="{E81756BF-20E9-DF43-9C1D-C4691C0093CC}" type="presParOf" srcId="{387BC137-2373-0A45-9915-481C3C970781}" destId="{D16D6528-FAF7-BD45-A7C3-FFE004C12324}" srcOrd="0" destOrd="0" presId="urn:microsoft.com/office/officeart/2005/8/layout/pyramid1"/>
    <dgm:cxn modelId="{96CFA26A-B8E4-4844-A7EC-042C04F26FCF}" type="presParOf" srcId="{387BC137-2373-0A45-9915-481C3C970781}" destId="{EB8C157C-ED6E-1147-8CFE-022708388AFB}" srcOrd="1" destOrd="0" presId="urn:microsoft.com/office/officeart/2005/8/layout/pyramid1"/>
    <dgm:cxn modelId="{CF5F7F10-A67D-E44A-B1A4-43B4A7676036}" type="presParOf" srcId="{540C096E-AEBF-C240-91F0-38B4C5A16414}" destId="{E9161427-05BA-714A-874E-22C9988ABDCF}" srcOrd="5" destOrd="0" presId="urn:microsoft.com/office/officeart/2005/8/layout/pyramid1"/>
    <dgm:cxn modelId="{A99B93A8-6916-6641-B5E1-FEEE015C49DB}" type="presParOf" srcId="{E9161427-05BA-714A-874E-22C9988ABDCF}" destId="{0E1C0DF5-A9A0-E940-B23F-226048CFC0F3}" srcOrd="0" destOrd="0" presId="urn:microsoft.com/office/officeart/2005/8/layout/pyramid1"/>
    <dgm:cxn modelId="{1D9B3A9E-2382-9947-A9BB-E8F64E6D312A}" type="presParOf" srcId="{E9161427-05BA-714A-874E-22C9988ABDCF}" destId="{52673C0D-AD2F-4240-8206-4A736508900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84AC98-70AC-7949-A373-2F766FC07264}" type="doc">
      <dgm:prSet loTypeId="urn:microsoft.com/office/officeart/2005/8/layout/cycle3" loCatId="" qsTypeId="urn:microsoft.com/office/officeart/2005/8/quickstyle/simple4" qsCatId="simple" csTypeId="urn:microsoft.com/office/officeart/2005/8/colors/colorful1" csCatId="colorful" phldr="1"/>
      <dgm:spPr/>
      <dgm:t>
        <a:bodyPr/>
        <a:lstStyle/>
        <a:p>
          <a:endParaRPr lang="en-US"/>
        </a:p>
      </dgm:t>
    </dgm:pt>
    <dgm:pt modelId="{D6AE6AF3-1BA8-734C-9E43-D8536593A1B3}">
      <dgm:prSet phldrT="[Text]" custT="1"/>
      <dgm:spPr>
        <a:effectLst>
          <a:outerShdw blurRad="50800" dist="38100" dir="2700000" algn="tl" rotWithShape="0">
            <a:prstClr val="black">
              <a:alpha val="40000"/>
            </a:prstClr>
          </a:outerShdw>
        </a:effectLst>
      </dgm:spPr>
      <dgm:t>
        <a:bodyPr/>
        <a:lstStyle/>
        <a:p>
          <a:r>
            <a:rPr lang="en-US" sz="1600" dirty="0" smtClean="0">
              <a:effectLst>
                <a:outerShdw blurRad="50800" dist="50800" dir="5400000" sx="1000" sy="1000" algn="ctr" rotWithShape="0">
                  <a:schemeClr val="bg1"/>
                </a:outerShdw>
              </a:effectLst>
            </a:rPr>
            <a:t>Idea</a:t>
          </a:r>
          <a:endParaRPr lang="en-US" sz="1600" dirty="0">
            <a:effectLst>
              <a:outerShdw blurRad="50800" dist="50800" dir="5400000" sx="1000" sy="1000" algn="ctr" rotWithShape="0">
                <a:schemeClr val="bg1"/>
              </a:outerShdw>
            </a:effectLst>
          </a:endParaRPr>
        </a:p>
      </dgm:t>
    </dgm:pt>
    <dgm:pt modelId="{46C238CA-C798-F74D-B469-37105DBC5CCE}" type="parTrans" cxnId="{76BB9015-6E95-0743-8935-B8952020E16B}">
      <dgm:prSet/>
      <dgm:spPr/>
      <dgm:t>
        <a:bodyPr/>
        <a:lstStyle/>
        <a:p>
          <a:endParaRPr lang="en-US"/>
        </a:p>
      </dgm:t>
    </dgm:pt>
    <dgm:pt modelId="{0D9598E5-0FEB-D743-8B5B-3BBF74995520}" type="sibTrans" cxnId="{76BB9015-6E95-0743-8935-B8952020E16B}">
      <dgm:prSet/>
      <dgm:spPr>
        <a:effectLst>
          <a:outerShdw blurRad="50800" dist="38100" dir="2700000" algn="tl" rotWithShape="0">
            <a:prstClr val="black">
              <a:alpha val="40000"/>
            </a:prstClr>
          </a:outerShdw>
        </a:effectLst>
      </dgm:spPr>
      <dgm:t>
        <a:bodyPr/>
        <a:lstStyle/>
        <a:p>
          <a:endParaRPr lang="en-US">
            <a:effectLst>
              <a:outerShdw blurRad="50800" dist="50800" dir="5400000" sx="1000" sy="1000" algn="ctr" rotWithShape="0">
                <a:schemeClr val="bg1"/>
              </a:outerShdw>
            </a:effectLst>
          </a:endParaRPr>
        </a:p>
      </dgm:t>
    </dgm:pt>
    <dgm:pt modelId="{1DA6C288-4F3A-3945-AF3B-C7F03BBD693C}">
      <dgm:prSet phldrT="[Text]" custT="1"/>
      <dgm:spPr>
        <a:effectLst>
          <a:outerShdw blurRad="50800" dist="38100" dir="2700000" algn="tl" rotWithShape="0">
            <a:prstClr val="black">
              <a:alpha val="40000"/>
            </a:prstClr>
          </a:outerShdw>
        </a:effectLst>
      </dgm:spPr>
      <dgm:t>
        <a:bodyPr/>
        <a:lstStyle/>
        <a:p>
          <a:r>
            <a:rPr lang="en-US" sz="1600" dirty="0" smtClean="0">
              <a:effectLst>
                <a:outerShdw blurRad="50800" dist="50800" dir="5400000" sx="1000" sy="1000" algn="ctr" rotWithShape="0">
                  <a:schemeClr val="bg1"/>
                </a:outerShdw>
              </a:effectLst>
            </a:rPr>
            <a:t>Locate Funding</a:t>
          </a:r>
          <a:endParaRPr lang="en-US" sz="1600" dirty="0">
            <a:effectLst>
              <a:outerShdw blurRad="50800" dist="50800" dir="5400000" sx="1000" sy="1000" algn="ctr" rotWithShape="0">
                <a:schemeClr val="bg1"/>
              </a:outerShdw>
            </a:effectLst>
          </a:endParaRPr>
        </a:p>
      </dgm:t>
    </dgm:pt>
    <dgm:pt modelId="{7E42B57D-6375-6B4C-8581-3BD624A0434A}" type="parTrans" cxnId="{1704F59F-0756-4441-B11C-59D303B884C3}">
      <dgm:prSet/>
      <dgm:spPr/>
      <dgm:t>
        <a:bodyPr/>
        <a:lstStyle/>
        <a:p>
          <a:endParaRPr lang="en-US"/>
        </a:p>
      </dgm:t>
    </dgm:pt>
    <dgm:pt modelId="{2CB17C18-3B83-E14E-8E93-D8AD42A8F5D8}" type="sibTrans" cxnId="{1704F59F-0756-4441-B11C-59D303B884C3}">
      <dgm:prSet/>
      <dgm:spPr/>
      <dgm:t>
        <a:bodyPr/>
        <a:lstStyle/>
        <a:p>
          <a:endParaRPr lang="en-US"/>
        </a:p>
      </dgm:t>
    </dgm:pt>
    <dgm:pt modelId="{977D8799-BDC1-FA4D-8200-571B60964AAF}">
      <dgm:prSet phldrT="[Text]" custT="1"/>
      <dgm:spPr>
        <a:effectLst>
          <a:outerShdw blurRad="50800" dist="38100" dir="2700000" algn="tl" rotWithShape="0">
            <a:prstClr val="black">
              <a:alpha val="40000"/>
            </a:prstClr>
          </a:outerShdw>
        </a:effectLst>
      </dgm:spPr>
      <dgm:t>
        <a:bodyPr/>
        <a:lstStyle/>
        <a:p>
          <a:r>
            <a:rPr lang="en-US" sz="1600" dirty="0" smtClean="0">
              <a:effectLst>
                <a:outerShdw blurRad="50800" dist="50800" dir="5400000" sx="1000" sy="1000" algn="ctr" rotWithShape="0">
                  <a:schemeClr val="bg1"/>
                </a:outerShdw>
              </a:effectLst>
            </a:rPr>
            <a:t>Proposal</a:t>
          </a:r>
          <a:endParaRPr lang="en-US" sz="1600" dirty="0">
            <a:effectLst>
              <a:outerShdw blurRad="50800" dist="50800" dir="5400000" sx="1000" sy="1000" algn="ctr" rotWithShape="0">
                <a:schemeClr val="bg1"/>
              </a:outerShdw>
            </a:effectLst>
          </a:endParaRPr>
        </a:p>
      </dgm:t>
    </dgm:pt>
    <dgm:pt modelId="{B72F1B5E-33C9-494F-A353-0DF9A53A5021}" type="parTrans" cxnId="{7BD9A811-B32C-2241-BE1A-C6B8157BE4E3}">
      <dgm:prSet/>
      <dgm:spPr/>
      <dgm:t>
        <a:bodyPr/>
        <a:lstStyle/>
        <a:p>
          <a:endParaRPr lang="en-US"/>
        </a:p>
      </dgm:t>
    </dgm:pt>
    <dgm:pt modelId="{F69D3312-4E71-E24C-8628-7C9C8328ECB4}" type="sibTrans" cxnId="{7BD9A811-B32C-2241-BE1A-C6B8157BE4E3}">
      <dgm:prSet/>
      <dgm:spPr/>
      <dgm:t>
        <a:bodyPr/>
        <a:lstStyle/>
        <a:p>
          <a:endParaRPr lang="en-US"/>
        </a:p>
      </dgm:t>
    </dgm:pt>
    <dgm:pt modelId="{6D7CFD9D-3AE3-DE4D-8129-41DF8C565FC9}">
      <dgm:prSet phldrT="[Text]" custT="1"/>
      <dgm:spPr>
        <a:effectLst>
          <a:outerShdw blurRad="50800" dist="38100" dir="2700000" algn="tl" rotWithShape="0">
            <a:prstClr val="black">
              <a:alpha val="40000"/>
            </a:prstClr>
          </a:outerShdw>
        </a:effectLst>
      </dgm:spPr>
      <dgm:t>
        <a:bodyPr/>
        <a:lstStyle/>
        <a:p>
          <a:r>
            <a:rPr lang="en-US" sz="1600" dirty="0" smtClean="0">
              <a:effectLst>
                <a:outerShdw blurRad="50800" dist="50800" dir="5400000" sx="1000" sy="1000" algn="ctr" rotWithShape="0">
                  <a:schemeClr val="bg1"/>
                </a:outerShdw>
              </a:effectLst>
            </a:rPr>
            <a:t>Submittal</a:t>
          </a:r>
          <a:endParaRPr lang="en-US" sz="1600" dirty="0">
            <a:effectLst>
              <a:outerShdw blurRad="50800" dist="50800" dir="5400000" sx="1000" sy="1000" algn="ctr" rotWithShape="0">
                <a:schemeClr val="bg1"/>
              </a:outerShdw>
            </a:effectLst>
          </a:endParaRPr>
        </a:p>
      </dgm:t>
    </dgm:pt>
    <dgm:pt modelId="{AFDBECE1-CB2A-1F4F-A0FD-B295DE77C9E2}" type="parTrans" cxnId="{2E278979-0DE2-5848-9269-5DC6872E6E33}">
      <dgm:prSet/>
      <dgm:spPr/>
      <dgm:t>
        <a:bodyPr/>
        <a:lstStyle/>
        <a:p>
          <a:endParaRPr lang="en-US"/>
        </a:p>
      </dgm:t>
    </dgm:pt>
    <dgm:pt modelId="{4F68B25C-5F04-A549-92E1-B9DBB9635DD4}" type="sibTrans" cxnId="{2E278979-0DE2-5848-9269-5DC6872E6E33}">
      <dgm:prSet/>
      <dgm:spPr/>
      <dgm:t>
        <a:bodyPr/>
        <a:lstStyle/>
        <a:p>
          <a:endParaRPr lang="en-US"/>
        </a:p>
      </dgm:t>
    </dgm:pt>
    <dgm:pt modelId="{F6280410-80EA-8C4E-90C6-A33FC4C75EA6}">
      <dgm:prSet phldrT="[Text]" custT="1"/>
      <dgm:spPr>
        <a:effectLst>
          <a:outerShdw blurRad="50800" dist="38100" dir="2700000" algn="tl" rotWithShape="0">
            <a:prstClr val="black">
              <a:alpha val="40000"/>
            </a:prstClr>
          </a:outerShdw>
        </a:effectLst>
      </dgm:spPr>
      <dgm:t>
        <a:bodyPr/>
        <a:lstStyle/>
        <a:p>
          <a:r>
            <a:rPr lang="en-US" sz="1600" dirty="0" smtClean="0">
              <a:effectLst>
                <a:outerShdw blurRad="50800" dist="50800" dir="5400000" sx="1000" sy="1000" algn="ctr" rotWithShape="0">
                  <a:schemeClr val="bg1"/>
                </a:outerShdw>
              </a:effectLst>
            </a:rPr>
            <a:t>Closeout</a:t>
          </a:r>
          <a:endParaRPr lang="en-US" sz="1600" dirty="0">
            <a:effectLst>
              <a:outerShdw blurRad="50800" dist="50800" dir="5400000" sx="1000" sy="1000" algn="ctr" rotWithShape="0">
                <a:schemeClr val="bg1"/>
              </a:outerShdw>
            </a:effectLst>
          </a:endParaRPr>
        </a:p>
      </dgm:t>
    </dgm:pt>
    <dgm:pt modelId="{703772A3-F838-A948-8513-E469943980A3}" type="parTrans" cxnId="{393322B9-627B-C44C-8FF1-5663F08B7907}">
      <dgm:prSet/>
      <dgm:spPr/>
      <dgm:t>
        <a:bodyPr/>
        <a:lstStyle/>
        <a:p>
          <a:endParaRPr lang="en-US"/>
        </a:p>
      </dgm:t>
    </dgm:pt>
    <dgm:pt modelId="{2DF23798-3CC8-0C46-B89E-95FC1D6E8BFC}" type="sibTrans" cxnId="{393322B9-627B-C44C-8FF1-5663F08B7907}">
      <dgm:prSet/>
      <dgm:spPr/>
      <dgm:t>
        <a:bodyPr/>
        <a:lstStyle/>
        <a:p>
          <a:endParaRPr lang="en-US"/>
        </a:p>
      </dgm:t>
    </dgm:pt>
    <dgm:pt modelId="{FE676A05-50A6-354B-8BDA-9C43C30A306D}">
      <dgm:prSet phldrT="[Text]" custT="1"/>
      <dgm:spPr>
        <a:effectLst>
          <a:outerShdw blurRad="50800" dist="38100" dir="2700000" algn="tl" rotWithShape="0">
            <a:prstClr val="black">
              <a:alpha val="40000"/>
            </a:prstClr>
          </a:outerShdw>
        </a:effectLst>
      </dgm:spPr>
      <dgm:t>
        <a:bodyPr/>
        <a:lstStyle/>
        <a:p>
          <a:r>
            <a:rPr lang="en-US" sz="1600" dirty="0" smtClean="0">
              <a:effectLst>
                <a:outerShdw blurRad="50800" dist="50800" dir="5400000" sx="1000" sy="1000" algn="ctr" rotWithShape="0">
                  <a:schemeClr val="bg1"/>
                </a:outerShdw>
              </a:effectLst>
            </a:rPr>
            <a:t>Project Setup</a:t>
          </a:r>
          <a:endParaRPr lang="en-US" sz="1600" dirty="0">
            <a:effectLst>
              <a:outerShdw blurRad="50800" dist="50800" dir="5400000" sx="1000" sy="1000" algn="ctr" rotWithShape="0">
                <a:schemeClr val="bg1"/>
              </a:outerShdw>
            </a:effectLst>
          </a:endParaRPr>
        </a:p>
      </dgm:t>
    </dgm:pt>
    <dgm:pt modelId="{80D015EF-D9E6-BF49-883B-F9AE03262DA3}" type="parTrans" cxnId="{0005FBA3-1EAF-124D-BF0C-ADD412BBD835}">
      <dgm:prSet/>
      <dgm:spPr/>
      <dgm:t>
        <a:bodyPr/>
        <a:lstStyle/>
        <a:p>
          <a:endParaRPr lang="en-US"/>
        </a:p>
      </dgm:t>
    </dgm:pt>
    <dgm:pt modelId="{2AA6CF0E-434A-A641-9CBA-D955A9A26A81}" type="sibTrans" cxnId="{0005FBA3-1EAF-124D-BF0C-ADD412BBD835}">
      <dgm:prSet/>
      <dgm:spPr/>
      <dgm:t>
        <a:bodyPr/>
        <a:lstStyle/>
        <a:p>
          <a:endParaRPr lang="en-US"/>
        </a:p>
      </dgm:t>
    </dgm:pt>
    <dgm:pt modelId="{5DB08443-2B10-AF47-A4FA-A9DA1246F0BE}">
      <dgm:prSet phldrT="[Text]" custT="1"/>
      <dgm:spPr>
        <a:effectLst>
          <a:outerShdw blurRad="50800" dist="38100" dir="2700000" algn="tl" rotWithShape="0">
            <a:prstClr val="black">
              <a:alpha val="40000"/>
            </a:prstClr>
          </a:outerShdw>
        </a:effectLst>
      </dgm:spPr>
      <dgm:t>
        <a:bodyPr/>
        <a:lstStyle/>
        <a:p>
          <a:r>
            <a:rPr lang="en-US" sz="1600" dirty="0" smtClean="0">
              <a:effectLst>
                <a:outerShdw blurRad="50800" dist="50800" dir="5400000" sx="1000" sy="1000" algn="ctr" rotWithShape="0">
                  <a:schemeClr val="bg1"/>
                </a:outerShdw>
              </a:effectLst>
            </a:rPr>
            <a:t>Project Execution</a:t>
          </a:r>
          <a:endParaRPr lang="en-US" sz="1600" dirty="0">
            <a:effectLst>
              <a:outerShdw blurRad="50800" dist="50800" dir="5400000" sx="1000" sy="1000" algn="ctr" rotWithShape="0">
                <a:schemeClr val="bg1"/>
              </a:outerShdw>
            </a:effectLst>
          </a:endParaRPr>
        </a:p>
      </dgm:t>
    </dgm:pt>
    <dgm:pt modelId="{3E6A6AC7-80CE-5E49-8753-248E60FD9A17}" type="parTrans" cxnId="{BD72688D-7451-4E49-A6CD-6CBE7263F3DA}">
      <dgm:prSet/>
      <dgm:spPr/>
      <dgm:t>
        <a:bodyPr/>
        <a:lstStyle/>
        <a:p>
          <a:endParaRPr lang="en-US"/>
        </a:p>
      </dgm:t>
    </dgm:pt>
    <dgm:pt modelId="{5D4FCF86-1074-2241-AFFA-DF0B100799C8}" type="sibTrans" cxnId="{BD72688D-7451-4E49-A6CD-6CBE7263F3DA}">
      <dgm:prSet/>
      <dgm:spPr/>
      <dgm:t>
        <a:bodyPr/>
        <a:lstStyle/>
        <a:p>
          <a:endParaRPr lang="en-US"/>
        </a:p>
      </dgm:t>
    </dgm:pt>
    <dgm:pt modelId="{EA343AE1-16AB-8B4C-8A98-065CEBE17E48}">
      <dgm:prSet phldrT="[Text]" custT="1"/>
      <dgm:spPr>
        <a:effectLst>
          <a:outerShdw blurRad="50800" dist="38100" dir="2700000" algn="tl" rotWithShape="0">
            <a:prstClr val="black">
              <a:alpha val="40000"/>
            </a:prstClr>
          </a:outerShdw>
        </a:effectLst>
      </dgm:spPr>
      <dgm:t>
        <a:bodyPr/>
        <a:lstStyle/>
        <a:p>
          <a:r>
            <a:rPr lang="en-US" sz="1600" dirty="0" smtClean="0">
              <a:effectLst>
                <a:outerShdw blurRad="50800" dist="50800" dir="5400000" sx="1000" sy="1000" algn="ctr" rotWithShape="0">
                  <a:schemeClr val="bg1"/>
                </a:outerShdw>
              </a:effectLst>
            </a:rPr>
            <a:t>Negotiation</a:t>
          </a:r>
          <a:endParaRPr lang="en-US" sz="1600" dirty="0">
            <a:effectLst>
              <a:outerShdw blurRad="50800" dist="50800" dir="5400000" sx="1000" sy="1000" algn="ctr" rotWithShape="0">
                <a:schemeClr val="bg1"/>
              </a:outerShdw>
            </a:effectLst>
          </a:endParaRPr>
        </a:p>
      </dgm:t>
    </dgm:pt>
    <dgm:pt modelId="{C982C851-B171-D44C-8960-4B8483E5503C}" type="parTrans" cxnId="{6A04024E-BC97-C143-A251-28AA2DEEA471}">
      <dgm:prSet/>
      <dgm:spPr/>
      <dgm:t>
        <a:bodyPr/>
        <a:lstStyle/>
        <a:p>
          <a:endParaRPr lang="en-US"/>
        </a:p>
      </dgm:t>
    </dgm:pt>
    <dgm:pt modelId="{28EDE32A-E50A-6347-ACBD-0E8207262CAC}" type="sibTrans" cxnId="{6A04024E-BC97-C143-A251-28AA2DEEA471}">
      <dgm:prSet/>
      <dgm:spPr/>
      <dgm:t>
        <a:bodyPr/>
        <a:lstStyle/>
        <a:p>
          <a:endParaRPr lang="en-US"/>
        </a:p>
      </dgm:t>
    </dgm:pt>
    <dgm:pt modelId="{46FE5DB5-8ACD-E84A-BFDB-50B97E097C71}" type="pres">
      <dgm:prSet presAssocID="{5784AC98-70AC-7949-A373-2F766FC07264}" presName="Name0" presStyleCnt="0">
        <dgm:presLayoutVars>
          <dgm:dir/>
          <dgm:resizeHandles val="exact"/>
        </dgm:presLayoutVars>
      </dgm:prSet>
      <dgm:spPr/>
      <dgm:t>
        <a:bodyPr/>
        <a:lstStyle/>
        <a:p>
          <a:endParaRPr lang="en-US"/>
        </a:p>
      </dgm:t>
    </dgm:pt>
    <dgm:pt modelId="{3ECB1C06-725B-EC45-9FD7-683532A1AD17}" type="pres">
      <dgm:prSet presAssocID="{5784AC98-70AC-7949-A373-2F766FC07264}" presName="cycle" presStyleCnt="0"/>
      <dgm:spPr/>
    </dgm:pt>
    <dgm:pt modelId="{8E179176-D1A7-5947-96D6-BCE2638226A7}" type="pres">
      <dgm:prSet presAssocID="{D6AE6AF3-1BA8-734C-9E43-D8536593A1B3}" presName="nodeFirstNode" presStyleLbl="node1" presStyleIdx="0" presStyleCnt="8">
        <dgm:presLayoutVars>
          <dgm:bulletEnabled val="1"/>
        </dgm:presLayoutVars>
      </dgm:prSet>
      <dgm:spPr/>
      <dgm:t>
        <a:bodyPr/>
        <a:lstStyle/>
        <a:p>
          <a:endParaRPr lang="en-US"/>
        </a:p>
      </dgm:t>
    </dgm:pt>
    <dgm:pt modelId="{C3921722-E1B7-E541-A56F-F2F4B8AD406A}" type="pres">
      <dgm:prSet presAssocID="{0D9598E5-0FEB-D743-8B5B-3BBF74995520}" presName="sibTransFirstNode" presStyleLbl="bgShp" presStyleIdx="0" presStyleCnt="1"/>
      <dgm:spPr/>
      <dgm:t>
        <a:bodyPr/>
        <a:lstStyle/>
        <a:p>
          <a:endParaRPr lang="en-US"/>
        </a:p>
      </dgm:t>
    </dgm:pt>
    <dgm:pt modelId="{2A29D7E8-D9E0-2041-A79D-E36DE0AEFCE1}" type="pres">
      <dgm:prSet presAssocID="{1DA6C288-4F3A-3945-AF3B-C7F03BBD693C}" presName="nodeFollowingNodes" presStyleLbl="node1" presStyleIdx="1" presStyleCnt="8">
        <dgm:presLayoutVars>
          <dgm:bulletEnabled val="1"/>
        </dgm:presLayoutVars>
      </dgm:prSet>
      <dgm:spPr/>
      <dgm:t>
        <a:bodyPr/>
        <a:lstStyle/>
        <a:p>
          <a:endParaRPr lang="en-US"/>
        </a:p>
      </dgm:t>
    </dgm:pt>
    <dgm:pt modelId="{D2B1E844-7DFC-2E40-9A09-7F513C0FB999}" type="pres">
      <dgm:prSet presAssocID="{977D8799-BDC1-FA4D-8200-571B60964AAF}" presName="nodeFollowingNodes" presStyleLbl="node1" presStyleIdx="2" presStyleCnt="8">
        <dgm:presLayoutVars>
          <dgm:bulletEnabled val="1"/>
        </dgm:presLayoutVars>
      </dgm:prSet>
      <dgm:spPr/>
      <dgm:t>
        <a:bodyPr/>
        <a:lstStyle/>
        <a:p>
          <a:endParaRPr lang="en-US"/>
        </a:p>
      </dgm:t>
    </dgm:pt>
    <dgm:pt modelId="{95A55A40-7D65-B54D-A9C9-9723C05EBC67}" type="pres">
      <dgm:prSet presAssocID="{6D7CFD9D-3AE3-DE4D-8129-41DF8C565FC9}" presName="nodeFollowingNodes" presStyleLbl="node1" presStyleIdx="3" presStyleCnt="8" custRadScaleRad="105160" custRadScaleInc="-6865">
        <dgm:presLayoutVars>
          <dgm:bulletEnabled val="1"/>
        </dgm:presLayoutVars>
      </dgm:prSet>
      <dgm:spPr/>
      <dgm:t>
        <a:bodyPr/>
        <a:lstStyle/>
        <a:p>
          <a:endParaRPr lang="en-US"/>
        </a:p>
      </dgm:t>
    </dgm:pt>
    <dgm:pt modelId="{95035543-1223-814B-A99B-C85F93E71EDF}" type="pres">
      <dgm:prSet presAssocID="{EA343AE1-16AB-8B4C-8A98-065CEBE17E48}" presName="nodeFollowingNodes" presStyleLbl="node1" presStyleIdx="4" presStyleCnt="8">
        <dgm:presLayoutVars>
          <dgm:bulletEnabled val="1"/>
        </dgm:presLayoutVars>
      </dgm:prSet>
      <dgm:spPr/>
      <dgm:t>
        <a:bodyPr/>
        <a:lstStyle/>
        <a:p>
          <a:endParaRPr lang="en-US"/>
        </a:p>
      </dgm:t>
    </dgm:pt>
    <dgm:pt modelId="{73B7E064-2BE4-E840-8997-60AD6E4F4D11}" type="pres">
      <dgm:prSet presAssocID="{FE676A05-50A6-354B-8BDA-9C43C30A306D}" presName="nodeFollowingNodes" presStyleLbl="node1" presStyleIdx="5" presStyleCnt="8">
        <dgm:presLayoutVars>
          <dgm:bulletEnabled val="1"/>
        </dgm:presLayoutVars>
      </dgm:prSet>
      <dgm:spPr/>
      <dgm:t>
        <a:bodyPr/>
        <a:lstStyle/>
        <a:p>
          <a:endParaRPr lang="en-US"/>
        </a:p>
      </dgm:t>
    </dgm:pt>
    <dgm:pt modelId="{531034CE-F350-4740-BFAD-ADEE46A9FC49}" type="pres">
      <dgm:prSet presAssocID="{5DB08443-2B10-AF47-A4FA-A9DA1246F0BE}" presName="nodeFollowingNodes" presStyleLbl="node1" presStyleIdx="6" presStyleCnt="8">
        <dgm:presLayoutVars>
          <dgm:bulletEnabled val="1"/>
        </dgm:presLayoutVars>
      </dgm:prSet>
      <dgm:spPr/>
      <dgm:t>
        <a:bodyPr/>
        <a:lstStyle/>
        <a:p>
          <a:endParaRPr lang="en-US"/>
        </a:p>
      </dgm:t>
    </dgm:pt>
    <dgm:pt modelId="{DB95BE71-CE23-6347-903F-8F9FCE6CD2F1}" type="pres">
      <dgm:prSet presAssocID="{F6280410-80EA-8C4E-90C6-A33FC4C75EA6}" presName="nodeFollowingNodes" presStyleLbl="node1" presStyleIdx="7" presStyleCnt="8">
        <dgm:presLayoutVars>
          <dgm:bulletEnabled val="1"/>
        </dgm:presLayoutVars>
      </dgm:prSet>
      <dgm:spPr/>
      <dgm:t>
        <a:bodyPr/>
        <a:lstStyle/>
        <a:p>
          <a:endParaRPr lang="en-US"/>
        </a:p>
      </dgm:t>
    </dgm:pt>
  </dgm:ptLst>
  <dgm:cxnLst>
    <dgm:cxn modelId="{0005FBA3-1EAF-124D-BF0C-ADD412BBD835}" srcId="{5784AC98-70AC-7949-A373-2F766FC07264}" destId="{FE676A05-50A6-354B-8BDA-9C43C30A306D}" srcOrd="5" destOrd="0" parTransId="{80D015EF-D9E6-BF49-883B-F9AE03262DA3}" sibTransId="{2AA6CF0E-434A-A641-9CBA-D955A9A26A81}"/>
    <dgm:cxn modelId="{1704F59F-0756-4441-B11C-59D303B884C3}" srcId="{5784AC98-70AC-7949-A373-2F766FC07264}" destId="{1DA6C288-4F3A-3945-AF3B-C7F03BBD693C}" srcOrd="1" destOrd="0" parTransId="{7E42B57D-6375-6B4C-8581-3BD624A0434A}" sibTransId="{2CB17C18-3B83-E14E-8E93-D8AD42A8F5D8}"/>
    <dgm:cxn modelId="{0B8FE210-9E27-7B4C-86A8-5266FABC74DF}" type="presOf" srcId="{EA343AE1-16AB-8B4C-8A98-065CEBE17E48}" destId="{95035543-1223-814B-A99B-C85F93E71EDF}" srcOrd="0" destOrd="0" presId="urn:microsoft.com/office/officeart/2005/8/layout/cycle3"/>
    <dgm:cxn modelId="{6A04024E-BC97-C143-A251-28AA2DEEA471}" srcId="{5784AC98-70AC-7949-A373-2F766FC07264}" destId="{EA343AE1-16AB-8B4C-8A98-065CEBE17E48}" srcOrd="4" destOrd="0" parTransId="{C982C851-B171-D44C-8960-4B8483E5503C}" sibTransId="{28EDE32A-E50A-6347-ACBD-0E8207262CAC}"/>
    <dgm:cxn modelId="{A00E40EE-990A-EE44-A4D1-F919F1AE0E2B}" type="presOf" srcId="{5DB08443-2B10-AF47-A4FA-A9DA1246F0BE}" destId="{531034CE-F350-4740-BFAD-ADEE46A9FC49}" srcOrd="0" destOrd="0" presId="urn:microsoft.com/office/officeart/2005/8/layout/cycle3"/>
    <dgm:cxn modelId="{91E0A1F9-A526-014D-8F38-80C8D7619308}" type="presOf" srcId="{FE676A05-50A6-354B-8BDA-9C43C30A306D}" destId="{73B7E064-2BE4-E840-8997-60AD6E4F4D11}" srcOrd="0" destOrd="0" presId="urn:microsoft.com/office/officeart/2005/8/layout/cycle3"/>
    <dgm:cxn modelId="{42BB2660-B3CA-0140-BA19-C70D9B2A4BF6}" type="presOf" srcId="{5784AC98-70AC-7949-A373-2F766FC07264}" destId="{46FE5DB5-8ACD-E84A-BFDB-50B97E097C71}" srcOrd="0" destOrd="0" presId="urn:microsoft.com/office/officeart/2005/8/layout/cycle3"/>
    <dgm:cxn modelId="{9F651027-34C7-B648-BB1E-AF333D225B6E}" type="presOf" srcId="{977D8799-BDC1-FA4D-8200-571B60964AAF}" destId="{D2B1E844-7DFC-2E40-9A09-7F513C0FB999}" srcOrd="0" destOrd="0" presId="urn:microsoft.com/office/officeart/2005/8/layout/cycle3"/>
    <dgm:cxn modelId="{F647F1B9-7765-EB4B-B858-2CAE5D137CE0}" type="presOf" srcId="{6D7CFD9D-3AE3-DE4D-8129-41DF8C565FC9}" destId="{95A55A40-7D65-B54D-A9C9-9723C05EBC67}" srcOrd="0" destOrd="0" presId="urn:microsoft.com/office/officeart/2005/8/layout/cycle3"/>
    <dgm:cxn modelId="{82AFFD05-9261-2B41-A557-142CB8A973BD}" type="presOf" srcId="{F6280410-80EA-8C4E-90C6-A33FC4C75EA6}" destId="{DB95BE71-CE23-6347-903F-8F9FCE6CD2F1}" srcOrd="0" destOrd="0" presId="urn:microsoft.com/office/officeart/2005/8/layout/cycle3"/>
    <dgm:cxn modelId="{BD72688D-7451-4E49-A6CD-6CBE7263F3DA}" srcId="{5784AC98-70AC-7949-A373-2F766FC07264}" destId="{5DB08443-2B10-AF47-A4FA-A9DA1246F0BE}" srcOrd="6" destOrd="0" parTransId="{3E6A6AC7-80CE-5E49-8753-248E60FD9A17}" sibTransId="{5D4FCF86-1074-2241-AFFA-DF0B100799C8}"/>
    <dgm:cxn modelId="{7BD9A811-B32C-2241-BE1A-C6B8157BE4E3}" srcId="{5784AC98-70AC-7949-A373-2F766FC07264}" destId="{977D8799-BDC1-FA4D-8200-571B60964AAF}" srcOrd="2" destOrd="0" parTransId="{B72F1B5E-33C9-494F-A353-0DF9A53A5021}" sibTransId="{F69D3312-4E71-E24C-8628-7C9C8328ECB4}"/>
    <dgm:cxn modelId="{1845E784-EF8F-F346-80F2-1FF33CCCE487}" type="presOf" srcId="{1DA6C288-4F3A-3945-AF3B-C7F03BBD693C}" destId="{2A29D7E8-D9E0-2041-A79D-E36DE0AEFCE1}" srcOrd="0" destOrd="0" presId="urn:microsoft.com/office/officeart/2005/8/layout/cycle3"/>
    <dgm:cxn modelId="{9C24ED54-A94B-B940-BA7A-9D3539242E22}" type="presOf" srcId="{0D9598E5-0FEB-D743-8B5B-3BBF74995520}" destId="{C3921722-E1B7-E541-A56F-F2F4B8AD406A}" srcOrd="0" destOrd="0" presId="urn:microsoft.com/office/officeart/2005/8/layout/cycle3"/>
    <dgm:cxn modelId="{393322B9-627B-C44C-8FF1-5663F08B7907}" srcId="{5784AC98-70AC-7949-A373-2F766FC07264}" destId="{F6280410-80EA-8C4E-90C6-A33FC4C75EA6}" srcOrd="7" destOrd="0" parTransId="{703772A3-F838-A948-8513-E469943980A3}" sibTransId="{2DF23798-3CC8-0C46-B89E-95FC1D6E8BFC}"/>
    <dgm:cxn modelId="{76BB9015-6E95-0743-8935-B8952020E16B}" srcId="{5784AC98-70AC-7949-A373-2F766FC07264}" destId="{D6AE6AF3-1BA8-734C-9E43-D8536593A1B3}" srcOrd="0" destOrd="0" parTransId="{46C238CA-C798-F74D-B469-37105DBC5CCE}" sibTransId="{0D9598E5-0FEB-D743-8B5B-3BBF74995520}"/>
    <dgm:cxn modelId="{1D454602-5028-F54A-A3E4-5DD591FF0AE0}" type="presOf" srcId="{D6AE6AF3-1BA8-734C-9E43-D8536593A1B3}" destId="{8E179176-D1A7-5947-96D6-BCE2638226A7}" srcOrd="0" destOrd="0" presId="urn:microsoft.com/office/officeart/2005/8/layout/cycle3"/>
    <dgm:cxn modelId="{2E278979-0DE2-5848-9269-5DC6872E6E33}" srcId="{5784AC98-70AC-7949-A373-2F766FC07264}" destId="{6D7CFD9D-3AE3-DE4D-8129-41DF8C565FC9}" srcOrd="3" destOrd="0" parTransId="{AFDBECE1-CB2A-1F4F-A0FD-B295DE77C9E2}" sibTransId="{4F68B25C-5F04-A549-92E1-B9DBB9635DD4}"/>
    <dgm:cxn modelId="{FBCD20A2-23FD-744D-9A12-D9BFDA47BF7D}" type="presParOf" srcId="{46FE5DB5-8ACD-E84A-BFDB-50B97E097C71}" destId="{3ECB1C06-725B-EC45-9FD7-683532A1AD17}" srcOrd="0" destOrd="0" presId="urn:microsoft.com/office/officeart/2005/8/layout/cycle3"/>
    <dgm:cxn modelId="{75557DF0-E625-1E48-B2E9-8F154C0C37F7}" type="presParOf" srcId="{3ECB1C06-725B-EC45-9FD7-683532A1AD17}" destId="{8E179176-D1A7-5947-96D6-BCE2638226A7}" srcOrd="0" destOrd="0" presId="urn:microsoft.com/office/officeart/2005/8/layout/cycle3"/>
    <dgm:cxn modelId="{6C8A56BF-2F70-E741-B92F-B576F1EF665C}" type="presParOf" srcId="{3ECB1C06-725B-EC45-9FD7-683532A1AD17}" destId="{C3921722-E1B7-E541-A56F-F2F4B8AD406A}" srcOrd="1" destOrd="0" presId="urn:microsoft.com/office/officeart/2005/8/layout/cycle3"/>
    <dgm:cxn modelId="{70718AA6-67D4-EB4B-ADB1-3538555112FD}" type="presParOf" srcId="{3ECB1C06-725B-EC45-9FD7-683532A1AD17}" destId="{2A29D7E8-D9E0-2041-A79D-E36DE0AEFCE1}" srcOrd="2" destOrd="0" presId="urn:microsoft.com/office/officeart/2005/8/layout/cycle3"/>
    <dgm:cxn modelId="{68E9AC54-CDB8-9D44-A259-5F2C63EDD868}" type="presParOf" srcId="{3ECB1C06-725B-EC45-9FD7-683532A1AD17}" destId="{D2B1E844-7DFC-2E40-9A09-7F513C0FB999}" srcOrd="3" destOrd="0" presId="urn:microsoft.com/office/officeart/2005/8/layout/cycle3"/>
    <dgm:cxn modelId="{307D2932-E6DE-0543-A462-DFE41B015CC5}" type="presParOf" srcId="{3ECB1C06-725B-EC45-9FD7-683532A1AD17}" destId="{95A55A40-7D65-B54D-A9C9-9723C05EBC67}" srcOrd="4" destOrd="0" presId="urn:microsoft.com/office/officeart/2005/8/layout/cycle3"/>
    <dgm:cxn modelId="{9C031CA7-28C3-0A4A-8F2E-24E326628B5C}" type="presParOf" srcId="{3ECB1C06-725B-EC45-9FD7-683532A1AD17}" destId="{95035543-1223-814B-A99B-C85F93E71EDF}" srcOrd="5" destOrd="0" presId="urn:microsoft.com/office/officeart/2005/8/layout/cycle3"/>
    <dgm:cxn modelId="{1F577C41-D01E-D644-BEFB-B54F99E96016}" type="presParOf" srcId="{3ECB1C06-725B-EC45-9FD7-683532A1AD17}" destId="{73B7E064-2BE4-E840-8997-60AD6E4F4D11}" srcOrd="6" destOrd="0" presId="urn:microsoft.com/office/officeart/2005/8/layout/cycle3"/>
    <dgm:cxn modelId="{BBB05237-B31F-A04E-B13E-DE8E74AB3EB2}" type="presParOf" srcId="{3ECB1C06-725B-EC45-9FD7-683532A1AD17}" destId="{531034CE-F350-4740-BFAD-ADEE46A9FC49}" srcOrd="7" destOrd="0" presId="urn:microsoft.com/office/officeart/2005/8/layout/cycle3"/>
    <dgm:cxn modelId="{918765A1-342F-E64B-B46F-946123459191}" type="presParOf" srcId="{3ECB1C06-725B-EC45-9FD7-683532A1AD17}" destId="{DB95BE71-CE23-6347-903F-8F9FCE6CD2F1}" srcOrd="8" destOrd="0" presId="urn:microsoft.com/office/officeart/2005/8/layout/cycle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0B6CA-D36F-4D44-B32E-B55142E8A915}">
      <dsp:nvSpPr>
        <dsp:cNvPr id="0" name=""/>
        <dsp:cNvSpPr/>
      </dsp:nvSpPr>
      <dsp:spPr>
        <a:xfrm>
          <a:off x="4174463" y="0"/>
          <a:ext cx="1669785" cy="988358"/>
        </a:xfrm>
        <a:prstGeom prst="trapezoid">
          <a:avLst>
            <a:gd name="adj" fmla="val 84473"/>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Award Terms &amp; conditions</a:t>
          </a:r>
          <a:endParaRPr lang="en-US" sz="2300" kern="1200" dirty="0"/>
        </a:p>
      </dsp:txBody>
      <dsp:txXfrm>
        <a:off x="4174463" y="0"/>
        <a:ext cx="1669785" cy="988358"/>
      </dsp:txXfrm>
    </dsp:sp>
    <dsp:sp modelId="{68F1895E-1E0F-B24F-A7AE-024E64B36D04}">
      <dsp:nvSpPr>
        <dsp:cNvPr id="0" name=""/>
        <dsp:cNvSpPr/>
      </dsp:nvSpPr>
      <dsp:spPr>
        <a:xfrm>
          <a:off x="3339570" y="988358"/>
          <a:ext cx="3339570" cy="988358"/>
        </a:xfrm>
        <a:prstGeom prst="trapezoid">
          <a:avLst>
            <a:gd name="adj" fmla="val 84473"/>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Program Guidelines</a:t>
          </a:r>
          <a:endParaRPr lang="en-US" sz="2300" kern="1200" dirty="0"/>
        </a:p>
      </dsp:txBody>
      <dsp:txXfrm>
        <a:off x="3923995" y="988358"/>
        <a:ext cx="2170720" cy="988358"/>
      </dsp:txXfrm>
    </dsp:sp>
    <dsp:sp modelId="{34392BFF-F16A-F44C-AE7D-BF1D102DDFAC}">
      <dsp:nvSpPr>
        <dsp:cNvPr id="0" name=""/>
        <dsp:cNvSpPr/>
      </dsp:nvSpPr>
      <dsp:spPr>
        <a:xfrm>
          <a:off x="2504678" y="1976717"/>
          <a:ext cx="5009356" cy="988358"/>
        </a:xfrm>
        <a:prstGeom prst="trapezoid">
          <a:avLst>
            <a:gd name="adj" fmla="val 84473"/>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Statutory requirements</a:t>
          </a:r>
          <a:endParaRPr lang="en-US" sz="2300" kern="1200" dirty="0"/>
        </a:p>
      </dsp:txBody>
      <dsp:txXfrm>
        <a:off x="3381315" y="1976717"/>
        <a:ext cx="3256081" cy="988358"/>
      </dsp:txXfrm>
    </dsp:sp>
    <dsp:sp modelId="{67B9EA4E-AC2A-8A43-80AE-15E474878A78}">
      <dsp:nvSpPr>
        <dsp:cNvPr id="0" name=""/>
        <dsp:cNvSpPr/>
      </dsp:nvSpPr>
      <dsp:spPr>
        <a:xfrm>
          <a:off x="1669785" y="2965076"/>
          <a:ext cx="6679141" cy="988358"/>
        </a:xfrm>
        <a:prstGeom prst="trapezoid">
          <a:avLst>
            <a:gd name="adj" fmla="val 84473"/>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Particular Agency General Guidelines, Policies &amp; Regulations</a:t>
          </a:r>
          <a:endParaRPr lang="en-US" sz="2300" kern="1200" dirty="0"/>
        </a:p>
      </dsp:txBody>
      <dsp:txXfrm>
        <a:off x="2838635" y="2965076"/>
        <a:ext cx="4341441" cy="988358"/>
      </dsp:txXfrm>
    </dsp:sp>
    <dsp:sp modelId="{D16D6528-FAF7-BD45-A7C3-FFE004C12324}">
      <dsp:nvSpPr>
        <dsp:cNvPr id="0" name=""/>
        <dsp:cNvSpPr/>
      </dsp:nvSpPr>
      <dsp:spPr>
        <a:xfrm>
          <a:off x="834892" y="3953435"/>
          <a:ext cx="8348926" cy="988358"/>
        </a:xfrm>
        <a:prstGeom prst="trapezoid">
          <a:avLst>
            <a:gd name="adj" fmla="val 84473"/>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a:solidFill>
            <a:schemeClr val="accent6"/>
          </a:solid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rPr>
            <a:t>General Guidelines (OMB 2 CFR 200, etc. )</a:t>
          </a:r>
          <a:endParaRPr lang="en-US" sz="2300" kern="1200" dirty="0">
            <a:solidFill>
              <a:schemeClr val="bg1"/>
            </a:solidFill>
          </a:endParaRPr>
        </a:p>
      </dsp:txBody>
      <dsp:txXfrm>
        <a:off x="2295954" y="3953435"/>
        <a:ext cx="5426802" cy="988358"/>
      </dsp:txXfrm>
    </dsp:sp>
    <dsp:sp modelId="{0E1C0DF5-A9A0-E940-B23F-226048CFC0F3}">
      <dsp:nvSpPr>
        <dsp:cNvPr id="0" name=""/>
        <dsp:cNvSpPr/>
      </dsp:nvSpPr>
      <dsp:spPr>
        <a:xfrm>
          <a:off x="0" y="4941794"/>
          <a:ext cx="10018712" cy="988358"/>
        </a:xfrm>
        <a:prstGeom prst="trapezoid">
          <a:avLst>
            <a:gd name="adj" fmla="val 84473"/>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The Law</a:t>
          </a:r>
          <a:r>
            <a:rPr lang="en-US" sz="2300" kern="1200" baseline="0" dirty="0" smtClean="0"/>
            <a:t> </a:t>
          </a:r>
          <a:endParaRPr lang="en-US" sz="2300" kern="1200" dirty="0"/>
        </a:p>
      </dsp:txBody>
      <dsp:txXfrm>
        <a:off x="1753274" y="4941794"/>
        <a:ext cx="6512162" cy="988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21722-E1B7-E541-A56F-F2F4B8AD406A}">
      <dsp:nvSpPr>
        <dsp:cNvPr id="0" name=""/>
        <dsp:cNvSpPr/>
      </dsp:nvSpPr>
      <dsp:spPr>
        <a:xfrm>
          <a:off x="3235614" y="-40282"/>
          <a:ext cx="4956977" cy="4956977"/>
        </a:xfrm>
        <a:prstGeom prst="circularArrow">
          <a:avLst>
            <a:gd name="adj1" fmla="val 5544"/>
            <a:gd name="adj2" fmla="val 330680"/>
            <a:gd name="adj3" fmla="val 14617529"/>
            <a:gd name="adj4" fmla="val 16892237"/>
            <a:gd name="adj5" fmla="val 5757"/>
          </a:avLst>
        </a:prstGeom>
        <a:solidFill>
          <a:schemeClr val="accent2">
            <a:tint val="4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 modelId="{8E179176-D1A7-5947-96D6-BCE2638226A7}">
      <dsp:nvSpPr>
        <dsp:cNvPr id="0" name=""/>
        <dsp:cNvSpPr/>
      </dsp:nvSpPr>
      <dsp:spPr>
        <a:xfrm>
          <a:off x="4998445" y="1720"/>
          <a:ext cx="1431315" cy="715657"/>
        </a:xfrm>
        <a:prstGeom prst="roundRect">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50800" dist="50800" dir="5400000" sx="1000" sy="1000" algn="ctr" rotWithShape="0">
                  <a:schemeClr val="bg1"/>
                </a:outerShdw>
              </a:effectLst>
            </a:rPr>
            <a:t>Idea</a:t>
          </a:r>
          <a:endParaRPr lang="en-US" sz="1600" kern="1200" dirty="0">
            <a:effectLst>
              <a:outerShdw blurRad="50800" dist="50800" dir="5400000" sx="1000" sy="1000" algn="ctr" rotWithShape="0">
                <a:schemeClr val="bg1"/>
              </a:outerShdw>
            </a:effectLst>
          </a:endParaRPr>
        </a:p>
      </dsp:txBody>
      <dsp:txXfrm>
        <a:off x="5033380" y="36655"/>
        <a:ext cx="1361445" cy="645787"/>
      </dsp:txXfrm>
    </dsp:sp>
    <dsp:sp modelId="{2A29D7E8-D9E0-2041-A79D-E36DE0AEFCE1}">
      <dsp:nvSpPr>
        <dsp:cNvPr id="0" name=""/>
        <dsp:cNvSpPr/>
      </dsp:nvSpPr>
      <dsp:spPr>
        <a:xfrm>
          <a:off x="6493162" y="620853"/>
          <a:ext cx="1431315" cy="715657"/>
        </a:xfrm>
        <a:prstGeom prst="roundRect">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50800" dist="50800" dir="5400000" sx="1000" sy="1000" algn="ctr" rotWithShape="0">
                  <a:schemeClr val="bg1"/>
                </a:outerShdw>
              </a:effectLst>
            </a:rPr>
            <a:t>Locate Funding</a:t>
          </a:r>
          <a:endParaRPr lang="en-US" sz="1600" kern="1200" dirty="0">
            <a:effectLst>
              <a:outerShdw blurRad="50800" dist="50800" dir="5400000" sx="1000" sy="1000" algn="ctr" rotWithShape="0">
                <a:schemeClr val="bg1"/>
              </a:outerShdw>
            </a:effectLst>
          </a:endParaRPr>
        </a:p>
      </dsp:txBody>
      <dsp:txXfrm>
        <a:off x="6528097" y="655788"/>
        <a:ext cx="1361445" cy="645787"/>
      </dsp:txXfrm>
    </dsp:sp>
    <dsp:sp modelId="{D2B1E844-7DFC-2E40-9A09-7F513C0FB999}">
      <dsp:nvSpPr>
        <dsp:cNvPr id="0" name=""/>
        <dsp:cNvSpPr/>
      </dsp:nvSpPr>
      <dsp:spPr>
        <a:xfrm>
          <a:off x="7112295" y="2115570"/>
          <a:ext cx="1431315" cy="715657"/>
        </a:xfrm>
        <a:prstGeom prst="roundRect">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50800" dist="50800" dir="5400000" sx="1000" sy="1000" algn="ctr" rotWithShape="0">
                  <a:schemeClr val="bg1"/>
                </a:outerShdw>
              </a:effectLst>
            </a:rPr>
            <a:t>Proposal</a:t>
          </a:r>
          <a:endParaRPr lang="en-US" sz="1600" kern="1200" dirty="0">
            <a:effectLst>
              <a:outerShdw blurRad="50800" dist="50800" dir="5400000" sx="1000" sy="1000" algn="ctr" rotWithShape="0">
                <a:schemeClr val="bg1"/>
              </a:outerShdw>
            </a:effectLst>
          </a:endParaRPr>
        </a:p>
      </dsp:txBody>
      <dsp:txXfrm>
        <a:off x="7147230" y="2150505"/>
        <a:ext cx="1361445" cy="645787"/>
      </dsp:txXfrm>
    </dsp:sp>
    <dsp:sp modelId="{95A55A40-7D65-B54D-A9C9-9723C05EBC67}">
      <dsp:nvSpPr>
        <dsp:cNvPr id="0" name=""/>
        <dsp:cNvSpPr/>
      </dsp:nvSpPr>
      <dsp:spPr>
        <a:xfrm>
          <a:off x="6643790" y="3610305"/>
          <a:ext cx="1431315" cy="715657"/>
        </a:xfrm>
        <a:prstGeom prst="roundRect">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50800" dist="50800" dir="5400000" sx="1000" sy="1000" algn="ctr" rotWithShape="0">
                  <a:schemeClr val="bg1"/>
                </a:outerShdw>
              </a:effectLst>
            </a:rPr>
            <a:t>Submittal</a:t>
          </a:r>
          <a:endParaRPr lang="en-US" sz="1600" kern="1200" dirty="0">
            <a:effectLst>
              <a:outerShdw blurRad="50800" dist="50800" dir="5400000" sx="1000" sy="1000" algn="ctr" rotWithShape="0">
                <a:schemeClr val="bg1"/>
              </a:outerShdw>
            </a:effectLst>
          </a:endParaRPr>
        </a:p>
      </dsp:txBody>
      <dsp:txXfrm>
        <a:off x="6678725" y="3645240"/>
        <a:ext cx="1361445" cy="645787"/>
      </dsp:txXfrm>
    </dsp:sp>
    <dsp:sp modelId="{95035543-1223-814B-A99B-C85F93E71EDF}">
      <dsp:nvSpPr>
        <dsp:cNvPr id="0" name=""/>
        <dsp:cNvSpPr/>
      </dsp:nvSpPr>
      <dsp:spPr>
        <a:xfrm>
          <a:off x="4998445" y="4229420"/>
          <a:ext cx="1431315" cy="715657"/>
        </a:xfrm>
        <a:prstGeom prst="roundRect">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50800" dist="50800" dir="5400000" sx="1000" sy="1000" algn="ctr" rotWithShape="0">
                  <a:schemeClr val="bg1"/>
                </a:outerShdw>
              </a:effectLst>
            </a:rPr>
            <a:t>Negotiation</a:t>
          </a:r>
          <a:endParaRPr lang="en-US" sz="1600" kern="1200" dirty="0">
            <a:effectLst>
              <a:outerShdw blurRad="50800" dist="50800" dir="5400000" sx="1000" sy="1000" algn="ctr" rotWithShape="0">
                <a:schemeClr val="bg1"/>
              </a:outerShdw>
            </a:effectLst>
          </a:endParaRPr>
        </a:p>
      </dsp:txBody>
      <dsp:txXfrm>
        <a:off x="5033380" y="4264355"/>
        <a:ext cx="1361445" cy="645787"/>
      </dsp:txXfrm>
    </dsp:sp>
    <dsp:sp modelId="{73B7E064-2BE4-E840-8997-60AD6E4F4D11}">
      <dsp:nvSpPr>
        <dsp:cNvPr id="0" name=""/>
        <dsp:cNvSpPr/>
      </dsp:nvSpPr>
      <dsp:spPr>
        <a:xfrm>
          <a:off x="3503728" y="3610287"/>
          <a:ext cx="1431315" cy="715657"/>
        </a:xfrm>
        <a:prstGeom prst="roundRect">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50800" dist="50800" dir="5400000" sx="1000" sy="1000" algn="ctr" rotWithShape="0">
                  <a:schemeClr val="bg1"/>
                </a:outerShdw>
              </a:effectLst>
            </a:rPr>
            <a:t>Project Setup</a:t>
          </a:r>
          <a:endParaRPr lang="en-US" sz="1600" kern="1200" dirty="0">
            <a:effectLst>
              <a:outerShdw blurRad="50800" dist="50800" dir="5400000" sx="1000" sy="1000" algn="ctr" rotWithShape="0">
                <a:schemeClr val="bg1"/>
              </a:outerShdw>
            </a:effectLst>
          </a:endParaRPr>
        </a:p>
      </dsp:txBody>
      <dsp:txXfrm>
        <a:off x="3538663" y="3645222"/>
        <a:ext cx="1361445" cy="645787"/>
      </dsp:txXfrm>
    </dsp:sp>
    <dsp:sp modelId="{531034CE-F350-4740-BFAD-ADEE46A9FC49}">
      <dsp:nvSpPr>
        <dsp:cNvPr id="0" name=""/>
        <dsp:cNvSpPr/>
      </dsp:nvSpPr>
      <dsp:spPr>
        <a:xfrm>
          <a:off x="2884595" y="2115570"/>
          <a:ext cx="1431315" cy="715657"/>
        </a:xfrm>
        <a:prstGeom prst="roundRect">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50800" dist="50800" dir="5400000" sx="1000" sy="1000" algn="ctr" rotWithShape="0">
                  <a:schemeClr val="bg1"/>
                </a:outerShdw>
              </a:effectLst>
            </a:rPr>
            <a:t>Project Execution</a:t>
          </a:r>
          <a:endParaRPr lang="en-US" sz="1600" kern="1200" dirty="0">
            <a:effectLst>
              <a:outerShdw blurRad="50800" dist="50800" dir="5400000" sx="1000" sy="1000" algn="ctr" rotWithShape="0">
                <a:schemeClr val="bg1"/>
              </a:outerShdw>
            </a:effectLst>
          </a:endParaRPr>
        </a:p>
      </dsp:txBody>
      <dsp:txXfrm>
        <a:off x="2919530" y="2150505"/>
        <a:ext cx="1361445" cy="645787"/>
      </dsp:txXfrm>
    </dsp:sp>
    <dsp:sp modelId="{DB95BE71-CE23-6347-903F-8F9FCE6CD2F1}">
      <dsp:nvSpPr>
        <dsp:cNvPr id="0" name=""/>
        <dsp:cNvSpPr/>
      </dsp:nvSpPr>
      <dsp:spPr>
        <a:xfrm>
          <a:off x="3503728" y="620853"/>
          <a:ext cx="1431315" cy="715657"/>
        </a:xfrm>
        <a:prstGeom prst="roundRect">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50800" dist="50800" dir="5400000" sx="1000" sy="1000" algn="ctr" rotWithShape="0">
                  <a:schemeClr val="bg1"/>
                </a:outerShdw>
              </a:effectLst>
            </a:rPr>
            <a:t>Closeout</a:t>
          </a:r>
          <a:endParaRPr lang="en-US" sz="1600" kern="1200" dirty="0">
            <a:effectLst>
              <a:outerShdw blurRad="50800" dist="50800" dir="5400000" sx="1000" sy="1000" algn="ctr" rotWithShape="0">
                <a:schemeClr val="bg1"/>
              </a:outerShdw>
            </a:effectLst>
          </a:endParaRPr>
        </a:p>
      </dsp:txBody>
      <dsp:txXfrm>
        <a:off x="3538663" y="655788"/>
        <a:ext cx="1361445" cy="64578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2222196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5057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err="1" smtClean="0"/>
              <a:t>Practicas</a:t>
            </a:r>
            <a:r>
              <a:rPr lang="en-US" dirty="0" smtClean="0"/>
              <a:t> </a:t>
            </a:r>
            <a:r>
              <a:rPr lang="en-US" dirty="0" err="1" smtClean="0"/>
              <a:t>robustas</a:t>
            </a:r>
            <a:r>
              <a:rPr lang="en-US" dirty="0" smtClean="0"/>
              <a:t> de </a:t>
            </a:r>
            <a:r>
              <a:rPr lang="en-US" dirty="0" err="1" smtClean="0"/>
              <a:t>negocio</a:t>
            </a:r>
            <a:r>
              <a:rPr lang="en-US" dirty="0" smtClean="0"/>
              <a:t> </a:t>
            </a:r>
          </a:p>
          <a:p>
            <a:pPr lvl="0">
              <a:spcBef>
                <a:spcPts val="0"/>
              </a:spcBef>
              <a:buNone/>
            </a:pPr>
            <a:r>
              <a:rPr lang="en-US" dirty="0" smtClean="0"/>
              <a:t>No </a:t>
            </a:r>
            <a:r>
              <a:rPr lang="en-US" dirty="0" err="1" smtClean="0"/>
              <a:t>estar</a:t>
            </a:r>
            <a:r>
              <a:rPr lang="en-US" dirty="0" smtClean="0"/>
              <a:t> en la </a:t>
            </a:r>
            <a:r>
              <a:rPr lang="en-US" dirty="0" err="1" smtClean="0"/>
              <a:t>cama</a:t>
            </a:r>
            <a:r>
              <a:rPr lang="en-US" dirty="0" smtClean="0"/>
              <a:t> con el </a:t>
            </a:r>
            <a:r>
              <a:rPr lang="en-US" dirty="0" err="1" smtClean="0"/>
              <a:t>suplidor</a:t>
            </a:r>
            <a:r>
              <a:rPr lang="en-US" baseline="0" dirty="0" smtClean="0"/>
              <a:t> – </a:t>
            </a:r>
            <a:r>
              <a:rPr lang="en-US" baseline="0" dirty="0" err="1" smtClean="0"/>
              <a:t>conflicto</a:t>
            </a:r>
            <a:r>
              <a:rPr lang="en-US" baseline="0" dirty="0" smtClean="0"/>
              <a:t> de </a:t>
            </a:r>
            <a:r>
              <a:rPr lang="en-US" baseline="0" dirty="0" err="1" smtClean="0"/>
              <a:t>interes</a:t>
            </a:r>
            <a:r>
              <a:rPr lang="en-US" baseline="0" dirty="0" smtClean="0"/>
              <a:t>. </a:t>
            </a:r>
            <a:endParaRPr dirty="0"/>
          </a:p>
        </p:txBody>
      </p:sp>
    </p:spTree>
    <p:extLst>
      <p:ext uri="{BB962C8B-B14F-4D97-AF65-F5344CB8AC3E}">
        <p14:creationId xmlns:p14="http://schemas.microsoft.com/office/powerpoint/2010/main" val="444432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6474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13099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89632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11239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96441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88A27B1-4E62-4CFE-B8E2-053961695CB8}" type="slidenum">
              <a:rPr lang="es-ES_tradnl" smtClean="0"/>
              <a:t>30</a:t>
            </a:fld>
            <a:endParaRPr lang="es-ES_tradnl"/>
          </a:p>
        </p:txBody>
      </p:sp>
    </p:spTree>
    <p:extLst>
      <p:ext uri="{BB962C8B-B14F-4D97-AF65-F5344CB8AC3E}">
        <p14:creationId xmlns:p14="http://schemas.microsoft.com/office/powerpoint/2010/main" val="2126231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53375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04988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2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36626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51690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68330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06491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349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6962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90716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95023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53116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88A27B1-4E62-4CFE-B8E2-053961695CB8}" type="slidenum">
              <a:rPr lang="es-ES_tradnl" smtClean="0"/>
              <a:t>44</a:t>
            </a:fld>
            <a:endParaRPr lang="es-ES_tradnl"/>
          </a:p>
        </p:txBody>
      </p:sp>
    </p:spTree>
    <p:extLst>
      <p:ext uri="{BB962C8B-B14F-4D97-AF65-F5344CB8AC3E}">
        <p14:creationId xmlns:p14="http://schemas.microsoft.com/office/powerpoint/2010/main" val="2023335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88A27B1-4E62-4CFE-B8E2-053961695CB8}" type="slidenum">
              <a:rPr lang="es-ES_tradnl" smtClean="0"/>
              <a:t>47</a:t>
            </a:fld>
            <a:endParaRPr lang="es-ES_tradnl"/>
          </a:p>
        </p:txBody>
      </p:sp>
    </p:spTree>
    <p:extLst>
      <p:ext uri="{BB962C8B-B14F-4D97-AF65-F5344CB8AC3E}">
        <p14:creationId xmlns:p14="http://schemas.microsoft.com/office/powerpoint/2010/main" val="53932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95251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88A27B1-4E62-4CFE-B8E2-053961695CB8}" type="slidenum">
              <a:rPr lang="es-ES_tradnl" smtClean="0"/>
              <a:t>48</a:t>
            </a:fld>
            <a:endParaRPr lang="es-ES_tradnl"/>
          </a:p>
        </p:txBody>
      </p:sp>
    </p:spTree>
    <p:extLst>
      <p:ext uri="{BB962C8B-B14F-4D97-AF65-F5344CB8AC3E}">
        <p14:creationId xmlns:p14="http://schemas.microsoft.com/office/powerpoint/2010/main" val="1954553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88A27B1-4E62-4CFE-B8E2-053961695CB8}" type="slidenum">
              <a:rPr lang="es-ES_tradnl" smtClean="0"/>
              <a:t>49</a:t>
            </a:fld>
            <a:endParaRPr lang="es-ES_tradnl"/>
          </a:p>
        </p:txBody>
      </p:sp>
    </p:spTree>
    <p:extLst>
      <p:ext uri="{BB962C8B-B14F-4D97-AF65-F5344CB8AC3E}">
        <p14:creationId xmlns:p14="http://schemas.microsoft.com/office/powerpoint/2010/main" val="1132511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59" name="Shape 4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2881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75393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8090" lvl="1" indent="-348090" defTabSz="928238">
              <a:buFontTx/>
              <a:buChar char="-"/>
              <a:defRPr/>
            </a:pPr>
            <a:r>
              <a:rPr lang="en-US" altLang="en-US" sz="2000" dirty="0">
                <a:ea typeface="ＭＳ Ｐゴシック" panose="020B0600070205080204" pitchFamily="34" charset="-128"/>
              </a:rPr>
              <a:t>Uses the </a:t>
            </a:r>
            <a:r>
              <a:rPr lang="en-US" altLang="en-US" sz="2000" b="1" dirty="0">
                <a:ea typeface="ＭＳ Ｐゴシック" panose="020B0600070205080204" pitchFamily="34" charset="-128"/>
              </a:rPr>
              <a:t>federal funds to carry out a program</a:t>
            </a:r>
            <a:r>
              <a:rPr lang="en-US" altLang="en-US" sz="2000" dirty="0">
                <a:ea typeface="ＭＳ Ｐゴシック" panose="020B0600070205080204" pitchFamily="34" charset="-128"/>
              </a:rPr>
              <a:t> as compared to providing goods or services for a program of the pass-through entity.</a:t>
            </a:r>
          </a:p>
          <a:p>
            <a:pPr marL="348090" lvl="1" indent="-348090" defTabSz="928238">
              <a:buFontTx/>
              <a:buChar char="-"/>
              <a:defRPr/>
            </a:pPr>
            <a:r>
              <a:rPr lang="en-US" altLang="en-US" sz="2000" dirty="0">
                <a:ea typeface="ＭＳ Ｐゴシック" panose="020B0600070205080204" pitchFamily="34" charset="-128"/>
              </a:rPr>
              <a:t>Circular del president R-1213-3A 14 de mayo de 2013</a:t>
            </a:r>
          </a:p>
          <a:p>
            <a:pPr marL="0" lvl="1" defTabSz="928238">
              <a:defRPr/>
            </a:pPr>
            <a:endParaRPr lang="en-US" altLang="en-US" sz="2000" dirty="0">
              <a:ea typeface="ＭＳ Ｐゴシック" panose="020B0600070205080204" pitchFamily="34" charset="-128"/>
            </a:endParaRPr>
          </a:p>
          <a:p>
            <a:endParaRPr lang="es-ES_tradnl" dirty="0"/>
          </a:p>
        </p:txBody>
      </p:sp>
      <p:sp>
        <p:nvSpPr>
          <p:cNvPr id="4" name="Slide Number Placeholder 3"/>
          <p:cNvSpPr>
            <a:spLocks noGrp="1"/>
          </p:cNvSpPr>
          <p:nvPr>
            <p:ph type="sldNum" sz="quarter" idx="10"/>
          </p:nvPr>
        </p:nvSpPr>
        <p:spPr>
          <a:xfrm>
            <a:off x="3884613" y="8829967"/>
            <a:ext cx="2971800" cy="466433"/>
          </a:xfrm>
          <a:prstGeom prst="rect">
            <a:avLst/>
          </a:prstGeom>
        </p:spPr>
        <p:txBody>
          <a:bodyPr/>
          <a:lstStyle/>
          <a:p>
            <a:fld id="{9376DC51-A735-4AEB-AA5A-5286F3D5AA04}" type="slidenum">
              <a:rPr lang="es-ES_tradnl" smtClean="0"/>
              <a:t>56</a:t>
            </a:fld>
            <a:endParaRPr lang="es-ES_tradnl"/>
          </a:p>
        </p:txBody>
      </p:sp>
    </p:spTree>
    <p:extLst>
      <p:ext uri="{BB962C8B-B14F-4D97-AF65-F5344CB8AC3E}">
        <p14:creationId xmlns:p14="http://schemas.microsoft.com/office/powerpoint/2010/main" val="2003433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28238">
              <a:defRPr/>
            </a:pPr>
            <a:r>
              <a:rPr lang="es-ES_tradnl" dirty="0" smtClean="0"/>
              <a:t>Decidir como se van a manejar los proyectos multianuales con </a:t>
            </a:r>
            <a:r>
              <a:rPr lang="es-ES_tradnl" dirty="0" err="1" smtClean="0"/>
              <a:t>subrecipientes</a:t>
            </a:r>
            <a:endParaRPr lang="es-ES_tradnl" dirty="0" smtClean="0"/>
          </a:p>
          <a:p>
            <a:r>
              <a:rPr lang="en-US" dirty="0"/>
              <a:t>(6) Appropriate terms and conditions concerning closeout of the </a:t>
            </a:r>
            <a:r>
              <a:rPr lang="en-US" dirty="0" err="1"/>
              <a:t>subaward</a:t>
            </a:r>
            <a:r>
              <a:rPr lang="en-US" dirty="0"/>
              <a:t>.</a:t>
            </a:r>
          </a:p>
          <a:p>
            <a:r>
              <a:rPr lang="en-US" dirty="0"/>
              <a:t>(b) Evaluate each </a:t>
            </a:r>
            <a:r>
              <a:rPr lang="en-US" dirty="0" err="1"/>
              <a:t>subrecipient's</a:t>
            </a:r>
            <a:r>
              <a:rPr lang="en-US" dirty="0"/>
              <a:t> risk of noncompliance with Federal statutes, regulations, and the terms and conditions of the </a:t>
            </a:r>
            <a:r>
              <a:rPr lang="en-US" dirty="0" err="1"/>
              <a:t>subaward</a:t>
            </a:r>
            <a:r>
              <a:rPr lang="en-US" dirty="0"/>
              <a:t> for purposes of determining the appropriate </a:t>
            </a:r>
            <a:r>
              <a:rPr lang="en-US" dirty="0" err="1"/>
              <a:t>subrecipient</a:t>
            </a:r>
            <a:r>
              <a:rPr lang="en-US" dirty="0"/>
              <a:t> monitoring described in paragraphs (d) and (e) of this section, which may include consideration of such factors as:</a:t>
            </a:r>
          </a:p>
          <a:p>
            <a:r>
              <a:rPr lang="en-US" dirty="0"/>
              <a:t>(1) The </a:t>
            </a:r>
            <a:r>
              <a:rPr lang="en-US" dirty="0" err="1"/>
              <a:t>subrecipient's</a:t>
            </a:r>
            <a:r>
              <a:rPr lang="en-US" dirty="0"/>
              <a:t> prior experience with the same or similar </a:t>
            </a:r>
            <a:r>
              <a:rPr lang="en-US" dirty="0" err="1"/>
              <a:t>subawards</a:t>
            </a:r>
            <a:r>
              <a:rPr lang="en-US" dirty="0"/>
              <a:t>;</a:t>
            </a:r>
          </a:p>
          <a:p>
            <a:r>
              <a:rPr lang="en-US" dirty="0"/>
              <a:t>(2) The results of previous audits including whether or not the </a:t>
            </a:r>
            <a:r>
              <a:rPr lang="en-US" dirty="0" err="1"/>
              <a:t>subrecipient</a:t>
            </a:r>
            <a:r>
              <a:rPr lang="en-US" dirty="0"/>
              <a:t> receives a Single Audit in accordance with Subpart F—Audit Requirements of this part, and the extent to which the same or similar </a:t>
            </a:r>
            <a:r>
              <a:rPr lang="en-US" dirty="0" err="1"/>
              <a:t>subaward</a:t>
            </a:r>
            <a:r>
              <a:rPr lang="en-US" dirty="0"/>
              <a:t> has been audited as a major program;</a:t>
            </a:r>
          </a:p>
          <a:p>
            <a:r>
              <a:rPr lang="en-US" dirty="0"/>
              <a:t>(3) Whether the </a:t>
            </a:r>
            <a:r>
              <a:rPr lang="en-US" dirty="0" err="1"/>
              <a:t>subrecipient</a:t>
            </a:r>
            <a:r>
              <a:rPr lang="en-US" dirty="0"/>
              <a:t> has new personnel or new or substantially changed systems; and</a:t>
            </a:r>
          </a:p>
          <a:p>
            <a:r>
              <a:rPr lang="en-US" dirty="0"/>
              <a:t>(4) The extent and results of Federal awarding agency monitoring (e.g., if the </a:t>
            </a:r>
            <a:r>
              <a:rPr lang="en-US" dirty="0" err="1"/>
              <a:t>subrecipient</a:t>
            </a:r>
            <a:r>
              <a:rPr lang="en-US" dirty="0"/>
              <a:t> also receives Federal awards directly from a Federal awarding agency).</a:t>
            </a:r>
          </a:p>
          <a:p>
            <a:pPr defTabSz="928238">
              <a:defRPr/>
            </a:pPr>
            <a:endParaRPr lang="es-ES_tradnl" dirty="0" smtClean="0"/>
          </a:p>
          <a:p>
            <a:pPr defTabSz="928238">
              <a:defRPr/>
            </a:pPr>
            <a:endParaRPr lang="es-ES_tradnl" dirty="0" smtClean="0"/>
          </a:p>
          <a:p>
            <a:endParaRPr lang="es-ES_tradnl" dirty="0"/>
          </a:p>
        </p:txBody>
      </p:sp>
      <p:sp>
        <p:nvSpPr>
          <p:cNvPr id="4" name="Slide Number Placeholder 3"/>
          <p:cNvSpPr>
            <a:spLocks noGrp="1"/>
          </p:cNvSpPr>
          <p:nvPr>
            <p:ph type="sldNum" sz="quarter" idx="10"/>
          </p:nvPr>
        </p:nvSpPr>
        <p:spPr>
          <a:xfrm>
            <a:off x="3884613" y="8829967"/>
            <a:ext cx="2971800" cy="466433"/>
          </a:xfrm>
          <a:prstGeom prst="rect">
            <a:avLst/>
          </a:prstGeom>
        </p:spPr>
        <p:txBody>
          <a:bodyPr/>
          <a:lstStyle/>
          <a:p>
            <a:fld id="{9376DC51-A735-4AEB-AA5A-5286F3D5AA04}" type="slidenum">
              <a:rPr lang="es-ES_tradnl" smtClean="0"/>
              <a:t>57</a:t>
            </a:fld>
            <a:endParaRPr lang="es-ES_tradnl"/>
          </a:p>
        </p:txBody>
      </p:sp>
    </p:spTree>
    <p:extLst>
      <p:ext uri="{BB962C8B-B14F-4D97-AF65-F5344CB8AC3E}">
        <p14:creationId xmlns:p14="http://schemas.microsoft.com/office/powerpoint/2010/main" val="1401236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3884613" y="8829967"/>
            <a:ext cx="2971800" cy="466433"/>
          </a:xfrm>
          <a:prstGeom prst="rect">
            <a:avLst/>
          </a:prstGeom>
        </p:spPr>
        <p:txBody>
          <a:bodyPr/>
          <a:lstStyle/>
          <a:p>
            <a:fld id="{9376DC51-A735-4AEB-AA5A-5286F3D5AA04}" type="slidenum">
              <a:rPr lang="es-ES_tradnl" smtClean="0"/>
              <a:t>58</a:t>
            </a:fld>
            <a:endParaRPr lang="es-ES_tradnl"/>
          </a:p>
        </p:txBody>
      </p:sp>
    </p:spTree>
    <p:extLst>
      <p:ext uri="{BB962C8B-B14F-4D97-AF65-F5344CB8AC3E}">
        <p14:creationId xmlns:p14="http://schemas.microsoft.com/office/powerpoint/2010/main" val="127371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3884613" y="8829967"/>
            <a:ext cx="2971800" cy="466433"/>
          </a:xfrm>
          <a:prstGeom prst="rect">
            <a:avLst/>
          </a:prstGeom>
        </p:spPr>
        <p:txBody>
          <a:bodyPr/>
          <a:lstStyle/>
          <a:p>
            <a:fld id="{9376DC51-A735-4AEB-AA5A-5286F3D5AA04}" type="slidenum">
              <a:rPr lang="es-ES_tradnl" smtClean="0"/>
              <a:t>59</a:t>
            </a:fld>
            <a:endParaRPr lang="es-ES_tradnl"/>
          </a:p>
        </p:txBody>
      </p:sp>
    </p:spTree>
    <p:extLst>
      <p:ext uri="{BB962C8B-B14F-4D97-AF65-F5344CB8AC3E}">
        <p14:creationId xmlns:p14="http://schemas.microsoft.com/office/powerpoint/2010/main" val="1522143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a:xfrm>
            <a:off x="3884613" y="8829967"/>
            <a:ext cx="2971800" cy="466433"/>
          </a:xfrm>
          <a:prstGeom prst="rect">
            <a:avLst/>
          </a:prstGeom>
        </p:spPr>
        <p:txBody>
          <a:bodyPr/>
          <a:lstStyle/>
          <a:p>
            <a:fld id="{9376DC51-A735-4AEB-AA5A-5286F3D5AA04}" type="slidenum">
              <a:rPr lang="es-ES_tradnl" smtClean="0"/>
              <a:t>60</a:t>
            </a:fld>
            <a:endParaRPr lang="es-ES_tradnl"/>
          </a:p>
        </p:txBody>
      </p:sp>
    </p:spTree>
    <p:extLst>
      <p:ext uri="{BB962C8B-B14F-4D97-AF65-F5344CB8AC3E}">
        <p14:creationId xmlns:p14="http://schemas.microsoft.com/office/powerpoint/2010/main" val="2076742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a:xfrm>
            <a:off x="3884613" y="8829967"/>
            <a:ext cx="2971800" cy="466433"/>
          </a:xfrm>
          <a:prstGeom prst="rect">
            <a:avLst/>
          </a:prstGeom>
        </p:spPr>
        <p:txBody>
          <a:bodyPr/>
          <a:lstStyle/>
          <a:p>
            <a:fld id="{9376DC51-A735-4AEB-AA5A-5286F3D5AA04}" type="slidenum">
              <a:rPr lang="es-ES_tradnl" smtClean="0"/>
              <a:t>61</a:t>
            </a:fld>
            <a:endParaRPr lang="es-ES_tradnl"/>
          </a:p>
        </p:txBody>
      </p:sp>
    </p:spTree>
    <p:extLst>
      <p:ext uri="{BB962C8B-B14F-4D97-AF65-F5344CB8AC3E}">
        <p14:creationId xmlns:p14="http://schemas.microsoft.com/office/powerpoint/2010/main" val="152962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91786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_tradnl" dirty="0" smtClean="0"/>
              <a:t>Base legal para llegar a esta circular: El documento es creado</a:t>
            </a:r>
            <a:r>
              <a:rPr lang="es-ES_tradnl" baseline="0" dirty="0" smtClean="0"/>
              <a:t> partiendo de la base de que la UPR reporta un solo single </a:t>
            </a:r>
            <a:r>
              <a:rPr lang="es-ES_tradnl" baseline="0" dirty="0" err="1" smtClean="0"/>
              <a:t>audit</a:t>
            </a:r>
            <a:r>
              <a:rPr lang="es-ES_tradnl" baseline="0" dirty="0" smtClean="0"/>
              <a:t> y cualquier señalamiento federal de acciones de parte de cualquiera de las unidades de la UPR tendrá que ser reportada solo bajo una UPR. Ejemplo……</a:t>
            </a:r>
            <a:endParaRPr lang="es-ES_tradnl" dirty="0" smtClean="0"/>
          </a:p>
          <a:p>
            <a:r>
              <a:rPr lang="es-ES_tradnl" dirty="0" smtClean="0"/>
              <a:t>- </a:t>
            </a:r>
            <a:r>
              <a:rPr lang="es-ES_tradnl" dirty="0" err="1" smtClean="0"/>
              <a:t>Create</a:t>
            </a:r>
            <a:r>
              <a:rPr lang="es-ES_tradnl" dirty="0" smtClean="0"/>
              <a:t> </a:t>
            </a:r>
            <a:r>
              <a:rPr lang="es-ES_tradnl" dirty="0" err="1" smtClean="0"/>
              <a:t>the</a:t>
            </a:r>
            <a:r>
              <a:rPr lang="es-ES_tradnl" dirty="0" smtClean="0"/>
              <a:t> </a:t>
            </a:r>
            <a:r>
              <a:rPr lang="es-ES_tradnl" dirty="0" err="1" smtClean="0"/>
              <a:t>accounting</a:t>
            </a:r>
            <a:r>
              <a:rPr lang="es-ES_tradnl" baseline="0" dirty="0" smtClean="0"/>
              <a:t> </a:t>
            </a:r>
            <a:r>
              <a:rPr lang="es-ES_tradnl" baseline="0" dirty="0" err="1" smtClean="0"/>
              <a:t>fund</a:t>
            </a:r>
            <a:r>
              <a:rPr lang="es-ES_tradnl" baseline="0" dirty="0" smtClean="0"/>
              <a:t> 236 to be </a:t>
            </a:r>
            <a:r>
              <a:rPr lang="es-ES_tradnl" baseline="0" dirty="0" err="1" smtClean="0"/>
              <a:t>used</a:t>
            </a:r>
            <a:r>
              <a:rPr lang="es-ES_tradnl" baseline="0" dirty="0" smtClean="0"/>
              <a:t> to </a:t>
            </a:r>
            <a:r>
              <a:rPr lang="es-ES_tradnl" baseline="0" dirty="0" err="1" smtClean="0"/>
              <a:t>identified</a:t>
            </a:r>
            <a:r>
              <a:rPr lang="es-ES_tradnl" baseline="0" dirty="0" smtClean="0"/>
              <a:t> </a:t>
            </a:r>
            <a:r>
              <a:rPr lang="es-ES_tradnl" baseline="0" dirty="0" err="1" smtClean="0"/>
              <a:t>on</a:t>
            </a:r>
            <a:r>
              <a:rPr lang="es-ES_tradnl" baseline="0" dirty="0" smtClean="0"/>
              <a:t> </a:t>
            </a:r>
            <a:r>
              <a:rPr lang="es-ES_tradnl" baseline="0" dirty="0" err="1" smtClean="0"/>
              <a:t>the</a:t>
            </a:r>
            <a:r>
              <a:rPr lang="es-ES_tradnl" baseline="0" dirty="0" smtClean="0"/>
              <a:t> </a:t>
            </a:r>
            <a:r>
              <a:rPr lang="es-ES_tradnl" baseline="0" dirty="0" err="1" smtClean="0"/>
              <a:t>accounting</a:t>
            </a:r>
            <a:r>
              <a:rPr lang="es-ES_tradnl" baseline="0" dirty="0" smtClean="0"/>
              <a:t> </a:t>
            </a:r>
            <a:r>
              <a:rPr lang="es-ES_tradnl" baseline="0" dirty="0" err="1" smtClean="0"/>
              <a:t>system</a:t>
            </a:r>
            <a:r>
              <a:rPr lang="es-ES_tradnl" baseline="0" dirty="0" smtClean="0"/>
              <a:t> </a:t>
            </a:r>
            <a:r>
              <a:rPr lang="es-ES_tradnl" baseline="0" dirty="0" err="1" smtClean="0"/>
              <a:t>grants</a:t>
            </a:r>
            <a:r>
              <a:rPr lang="es-ES_tradnl" baseline="0" dirty="0" smtClean="0"/>
              <a:t> </a:t>
            </a:r>
            <a:r>
              <a:rPr lang="es-ES_tradnl" baseline="0" dirty="0" err="1" smtClean="0"/>
              <a:t>agreements</a:t>
            </a:r>
            <a:r>
              <a:rPr lang="es-ES_tradnl" baseline="0" dirty="0" smtClean="0"/>
              <a:t> </a:t>
            </a:r>
            <a:r>
              <a:rPr lang="es-ES_tradnl" baseline="0" dirty="0" err="1" smtClean="0"/>
              <a:t>between</a:t>
            </a:r>
            <a:r>
              <a:rPr lang="es-ES_tradnl" baseline="0" dirty="0" smtClean="0"/>
              <a:t> UPR </a:t>
            </a:r>
            <a:r>
              <a:rPr lang="es-ES_tradnl" baseline="0" dirty="0" err="1" smtClean="0"/>
              <a:t>units</a:t>
            </a:r>
            <a:r>
              <a:rPr lang="es-ES_tradnl" baseline="0" dirty="0" smtClean="0"/>
              <a:t>.</a:t>
            </a:r>
          </a:p>
          <a:p>
            <a:r>
              <a:rPr lang="es-ES_tradnl" baseline="0" dirty="0" smtClean="0"/>
              <a:t>Componentes:</a:t>
            </a:r>
          </a:p>
          <a:p>
            <a:pPr marL="174045" indent="-174045">
              <a:buFontTx/>
              <a:buChar char="-"/>
            </a:pPr>
            <a:r>
              <a:rPr lang="es-ES_tradnl" baseline="0" dirty="0" err="1" smtClean="0"/>
              <a:t>Agreements</a:t>
            </a:r>
            <a:r>
              <a:rPr lang="es-ES_tradnl" baseline="0" dirty="0" smtClean="0"/>
              <a:t> </a:t>
            </a:r>
            <a:r>
              <a:rPr lang="es-ES_tradnl" baseline="0" dirty="0" err="1" smtClean="0"/>
              <a:t>Units</a:t>
            </a:r>
            <a:endParaRPr lang="es-ES_tradnl" baseline="0" dirty="0" smtClean="0"/>
          </a:p>
          <a:p>
            <a:pPr marL="174045" indent="-174045">
              <a:buFontTx/>
              <a:buChar char="-"/>
            </a:pPr>
            <a:r>
              <a:rPr lang="es-ES_tradnl" baseline="0" dirty="0" err="1" smtClean="0"/>
              <a:t>Grant</a:t>
            </a:r>
            <a:r>
              <a:rPr lang="es-ES_tradnl" baseline="0" dirty="0" smtClean="0"/>
              <a:t> </a:t>
            </a:r>
            <a:r>
              <a:rPr lang="es-ES_tradnl" baseline="0" dirty="0" err="1" smtClean="0"/>
              <a:t>Info</a:t>
            </a:r>
            <a:r>
              <a:rPr lang="es-ES_tradnl" baseline="0" dirty="0" smtClean="0"/>
              <a:t>: Agency, </a:t>
            </a:r>
            <a:r>
              <a:rPr lang="es-ES_tradnl" baseline="0" dirty="0" err="1" smtClean="0"/>
              <a:t>Name</a:t>
            </a:r>
            <a:r>
              <a:rPr lang="es-ES_tradnl" baseline="0" dirty="0" smtClean="0"/>
              <a:t> of </a:t>
            </a:r>
            <a:r>
              <a:rPr lang="es-ES_tradnl" baseline="0" dirty="0" err="1" smtClean="0"/>
              <a:t>Award</a:t>
            </a:r>
            <a:r>
              <a:rPr lang="es-ES_tradnl" baseline="0" dirty="0" smtClean="0"/>
              <a:t>, </a:t>
            </a:r>
            <a:r>
              <a:rPr lang="es-ES_tradnl" baseline="0" dirty="0" err="1" smtClean="0"/>
              <a:t>Award</a:t>
            </a:r>
            <a:r>
              <a:rPr lang="es-ES_tradnl" baseline="0" dirty="0" smtClean="0"/>
              <a:t> </a:t>
            </a:r>
            <a:r>
              <a:rPr lang="es-ES_tradnl" baseline="0" dirty="0" err="1" smtClean="0"/>
              <a:t>Number</a:t>
            </a:r>
            <a:r>
              <a:rPr lang="es-ES_tradnl" baseline="0" dirty="0" smtClean="0"/>
              <a:t>, CFDA </a:t>
            </a:r>
            <a:r>
              <a:rPr lang="es-ES_tradnl" baseline="0" dirty="0" err="1" smtClean="0"/>
              <a:t>Number</a:t>
            </a:r>
            <a:endParaRPr lang="es-ES_tradnl" baseline="0" dirty="0" smtClean="0"/>
          </a:p>
          <a:p>
            <a:pPr marL="174045" indent="-174045">
              <a:buFontTx/>
              <a:buChar char="-"/>
            </a:pPr>
            <a:r>
              <a:rPr lang="es-ES_tradnl" baseline="0" dirty="0" err="1" smtClean="0"/>
              <a:t>Intercampus</a:t>
            </a:r>
            <a:r>
              <a:rPr lang="es-ES_tradnl" baseline="0" dirty="0" smtClean="0"/>
              <a:t> </a:t>
            </a:r>
            <a:r>
              <a:rPr lang="es-ES_tradnl" baseline="0" dirty="0" err="1" smtClean="0"/>
              <a:t>subaward</a:t>
            </a:r>
            <a:r>
              <a:rPr lang="es-ES_tradnl" baseline="0" dirty="0" smtClean="0"/>
              <a:t> </a:t>
            </a:r>
            <a:r>
              <a:rPr lang="es-ES_tradnl" baseline="0" dirty="0" err="1" smtClean="0"/>
              <a:t>info</a:t>
            </a:r>
            <a:r>
              <a:rPr lang="es-ES_tradnl" baseline="0" dirty="0" smtClean="0"/>
              <a:t>: </a:t>
            </a:r>
            <a:r>
              <a:rPr lang="es-ES_tradnl" baseline="0" dirty="0" err="1" smtClean="0"/>
              <a:t>Amount</a:t>
            </a:r>
            <a:r>
              <a:rPr lang="es-ES_tradnl" baseline="0" dirty="0" smtClean="0"/>
              <a:t>, </a:t>
            </a:r>
            <a:r>
              <a:rPr lang="es-ES_tradnl" baseline="0" dirty="0" err="1" smtClean="0"/>
              <a:t>Period</a:t>
            </a:r>
            <a:r>
              <a:rPr lang="es-ES_tradnl" baseline="0" dirty="0" smtClean="0"/>
              <a:t>, </a:t>
            </a:r>
            <a:r>
              <a:rPr lang="es-ES_tradnl" baseline="0" dirty="0" err="1" smtClean="0"/>
              <a:t>Scope</a:t>
            </a:r>
            <a:r>
              <a:rPr lang="es-ES_tradnl" baseline="0" dirty="0" smtClean="0"/>
              <a:t> of </a:t>
            </a:r>
            <a:r>
              <a:rPr lang="es-ES_tradnl" baseline="0" dirty="0" err="1" smtClean="0"/>
              <a:t>Work</a:t>
            </a:r>
            <a:endParaRPr lang="es-ES_tradnl" baseline="0" dirty="0" smtClean="0"/>
          </a:p>
          <a:p>
            <a:pPr marL="174045" indent="-174045">
              <a:buFontTx/>
              <a:buChar char="-"/>
            </a:pPr>
            <a:r>
              <a:rPr lang="es-ES_tradnl" baseline="0" dirty="0" err="1" smtClean="0"/>
              <a:t>Comments</a:t>
            </a:r>
            <a:r>
              <a:rPr lang="es-ES_tradnl" baseline="0" dirty="0" smtClean="0"/>
              <a:t>: </a:t>
            </a:r>
            <a:r>
              <a:rPr lang="es-ES_tradnl" baseline="0" dirty="0" err="1" smtClean="0"/>
              <a:t>Billing</a:t>
            </a:r>
            <a:r>
              <a:rPr lang="es-ES_tradnl" baseline="0" dirty="0" smtClean="0"/>
              <a:t> </a:t>
            </a:r>
            <a:r>
              <a:rPr lang="es-ES_tradnl" baseline="0" dirty="0" err="1" smtClean="0"/>
              <a:t>terms</a:t>
            </a:r>
            <a:r>
              <a:rPr lang="es-ES_tradnl" baseline="0" dirty="0" smtClean="0"/>
              <a:t>, etc.</a:t>
            </a:r>
          </a:p>
          <a:p>
            <a:pPr marL="174045" indent="-174045">
              <a:buFontTx/>
              <a:buChar char="-"/>
            </a:pPr>
            <a:r>
              <a:rPr lang="es-ES_tradnl" baseline="0" dirty="0" err="1" smtClean="0"/>
              <a:t>Attachments</a:t>
            </a:r>
            <a:r>
              <a:rPr lang="es-ES_tradnl" baseline="0" dirty="0" smtClean="0"/>
              <a:t>; </a:t>
            </a:r>
            <a:r>
              <a:rPr lang="es-ES_tradnl" baseline="0" dirty="0" err="1" smtClean="0"/>
              <a:t>grant</a:t>
            </a:r>
            <a:r>
              <a:rPr lang="es-ES_tradnl" baseline="0" dirty="0" smtClean="0"/>
              <a:t> </a:t>
            </a:r>
            <a:r>
              <a:rPr lang="es-ES_tradnl" baseline="0" dirty="0" err="1" smtClean="0"/>
              <a:t>agreement</a:t>
            </a:r>
            <a:r>
              <a:rPr lang="es-ES_tradnl" baseline="0" dirty="0" smtClean="0"/>
              <a:t>, </a:t>
            </a:r>
            <a:r>
              <a:rPr lang="es-ES_tradnl" baseline="0" dirty="0" err="1" smtClean="0"/>
              <a:t>detail</a:t>
            </a:r>
            <a:r>
              <a:rPr lang="es-ES_tradnl" baseline="0" dirty="0" smtClean="0"/>
              <a:t> Budget, etc.</a:t>
            </a:r>
          </a:p>
          <a:p>
            <a:pPr marL="174045" indent="-174045">
              <a:buFontTx/>
              <a:buChar char="-"/>
            </a:pPr>
            <a:r>
              <a:rPr lang="es-ES_tradnl" baseline="0" dirty="0" err="1" smtClean="0"/>
              <a:t>Certification</a:t>
            </a:r>
            <a:r>
              <a:rPr lang="es-ES_tradnl" baseline="0" dirty="0" smtClean="0"/>
              <a:t>: </a:t>
            </a:r>
            <a:r>
              <a:rPr lang="es-ES_tradnl" baseline="0" dirty="0" err="1" smtClean="0"/>
              <a:t>Chancellor</a:t>
            </a:r>
            <a:r>
              <a:rPr lang="es-ES_tradnl" baseline="0" dirty="0" smtClean="0"/>
              <a:t> </a:t>
            </a:r>
            <a:r>
              <a:rPr lang="es-ES_tradnl" baseline="0" dirty="0" err="1" smtClean="0"/>
              <a:t>from</a:t>
            </a:r>
            <a:r>
              <a:rPr lang="es-ES_tradnl" baseline="0" dirty="0" smtClean="0"/>
              <a:t> </a:t>
            </a:r>
            <a:r>
              <a:rPr lang="es-ES_tradnl" baseline="0" dirty="0" err="1" smtClean="0"/>
              <a:t>the</a:t>
            </a:r>
            <a:r>
              <a:rPr lang="es-ES_tradnl" baseline="0" dirty="0" smtClean="0"/>
              <a:t> </a:t>
            </a:r>
            <a:r>
              <a:rPr lang="es-ES_tradnl" baseline="0" dirty="0" err="1" smtClean="0"/>
              <a:t>Intercampus</a:t>
            </a:r>
            <a:endParaRPr lang="es-ES_tradnl" baseline="0" dirty="0" smtClean="0"/>
          </a:p>
          <a:p>
            <a:r>
              <a:rPr lang="es-ES_tradnl" baseline="0" dirty="0" smtClean="0"/>
              <a:t>NOTE: Un </a:t>
            </a:r>
            <a:r>
              <a:rPr lang="es-ES_tradnl" baseline="0" dirty="0" err="1" smtClean="0"/>
              <a:t>subaward</a:t>
            </a:r>
            <a:r>
              <a:rPr lang="es-ES_tradnl" baseline="0" dirty="0" smtClean="0"/>
              <a:t> con otra unidad UPR que se hubiera hecho un contrato antes de la fecha de septiembre 28, 2015 no se utilizara el nuevo documento hasta la fecha de vencimiento del contrato.</a:t>
            </a:r>
          </a:p>
          <a:p>
            <a:endParaRPr lang="es-ES_tradnl" dirty="0" smtClean="0"/>
          </a:p>
          <a:p>
            <a:endParaRPr lang="es-ES_tradnl" dirty="0"/>
          </a:p>
        </p:txBody>
      </p:sp>
      <p:sp>
        <p:nvSpPr>
          <p:cNvPr id="4" name="Slide Number Placeholder 3"/>
          <p:cNvSpPr>
            <a:spLocks noGrp="1"/>
          </p:cNvSpPr>
          <p:nvPr>
            <p:ph type="sldNum" sz="quarter" idx="10"/>
          </p:nvPr>
        </p:nvSpPr>
        <p:spPr>
          <a:xfrm>
            <a:off x="3884613" y="8829967"/>
            <a:ext cx="2971800" cy="466433"/>
          </a:xfrm>
          <a:prstGeom prst="rect">
            <a:avLst/>
          </a:prstGeom>
        </p:spPr>
        <p:txBody>
          <a:bodyPr/>
          <a:lstStyle/>
          <a:p>
            <a:fld id="{9376DC51-A735-4AEB-AA5A-5286F3D5AA04}" type="slidenum">
              <a:rPr lang="es-ES_tradnl" smtClean="0"/>
              <a:t>62</a:t>
            </a:fld>
            <a:endParaRPr lang="es-ES_tradnl"/>
          </a:p>
        </p:txBody>
      </p:sp>
    </p:spTree>
    <p:extLst>
      <p:ext uri="{BB962C8B-B14F-4D97-AF65-F5344CB8AC3E}">
        <p14:creationId xmlns:p14="http://schemas.microsoft.com/office/powerpoint/2010/main" val="476330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90593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a:xfrm>
            <a:off x="3884613" y="8829967"/>
            <a:ext cx="2971800" cy="466433"/>
          </a:xfrm>
          <a:prstGeom prst="rect">
            <a:avLst/>
          </a:prstGeom>
        </p:spPr>
        <p:txBody>
          <a:bodyPr/>
          <a:lstStyle/>
          <a:p>
            <a:fld id="{9376DC51-A735-4AEB-AA5A-5286F3D5AA04}" type="slidenum">
              <a:rPr lang="es-ES_tradnl" smtClean="0"/>
              <a:t>69</a:t>
            </a:fld>
            <a:endParaRPr lang="es-ES_tradnl"/>
          </a:p>
        </p:txBody>
      </p:sp>
    </p:spTree>
    <p:extLst>
      <p:ext uri="{BB962C8B-B14F-4D97-AF65-F5344CB8AC3E}">
        <p14:creationId xmlns:p14="http://schemas.microsoft.com/office/powerpoint/2010/main" val="1467162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03" name="Shape 6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9462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33902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44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err="1" smtClean="0"/>
              <a:t>Estas</a:t>
            </a:r>
            <a:r>
              <a:rPr lang="en-US" baseline="0" dirty="0" smtClean="0"/>
              <a:t> son </a:t>
            </a:r>
            <a:r>
              <a:rPr lang="en-US" baseline="0" dirty="0" err="1" smtClean="0"/>
              <a:t>las</a:t>
            </a:r>
            <a:r>
              <a:rPr lang="en-US" baseline="0" dirty="0" smtClean="0"/>
              <a:t> subparts de </a:t>
            </a:r>
            <a:r>
              <a:rPr lang="en-US" baseline="0" dirty="0" err="1" smtClean="0"/>
              <a:t>las</a:t>
            </a:r>
            <a:r>
              <a:rPr lang="en-US" baseline="0" dirty="0" smtClean="0"/>
              <a:t> </a:t>
            </a:r>
            <a:r>
              <a:rPr lang="en-US" baseline="0" dirty="0" err="1" smtClean="0"/>
              <a:t>guias</a:t>
            </a:r>
            <a:r>
              <a:rPr lang="en-US" baseline="0" dirty="0" smtClean="0"/>
              <a:t> </a:t>
            </a:r>
          </a:p>
          <a:p>
            <a:pPr lvl="0">
              <a:spcBef>
                <a:spcPts val="0"/>
              </a:spcBef>
              <a:buNone/>
            </a:pPr>
            <a:r>
              <a:rPr lang="en-US" baseline="0" dirty="0" err="1" smtClean="0"/>
              <a:t>Nos</a:t>
            </a:r>
            <a:r>
              <a:rPr lang="en-US" baseline="0" dirty="0" smtClean="0"/>
              <a:t> </a:t>
            </a:r>
            <a:r>
              <a:rPr lang="en-US" baseline="0" dirty="0" err="1" smtClean="0"/>
              <a:t>enfocaremos</a:t>
            </a:r>
            <a:r>
              <a:rPr lang="en-US" baseline="0" dirty="0" smtClean="0"/>
              <a:t> en los </a:t>
            </a:r>
            <a:r>
              <a:rPr lang="en-US" baseline="0" dirty="0" err="1" smtClean="0"/>
              <a:t>principios</a:t>
            </a:r>
            <a:r>
              <a:rPr lang="en-US" baseline="0" dirty="0" smtClean="0"/>
              <a:t> de </a:t>
            </a:r>
            <a:r>
              <a:rPr lang="en-US" baseline="0" dirty="0" err="1" smtClean="0"/>
              <a:t>costos</a:t>
            </a:r>
            <a:r>
              <a:rPr lang="en-US" baseline="0" dirty="0" smtClean="0"/>
              <a:t> y </a:t>
            </a:r>
            <a:r>
              <a:rPr lang="en-US" baseline="0" dirty="0" err="1" smtClean="0"/>
              <a:t>las</a:t>
            </a:r>
            <a:r>
              <a:rPr lang="en-US" baseline="0" dirty="0" smtClean="0"/>
              <a:t> </a:t>
            </a:r>
            <a:r>
              <a:rPr lang="en-US" baseline="0" dirty="0" err="1" smtClean="0"/>
              <a:t>definiciones</a:t>
            </a:r>
            <a:r>
              <a:rPr lang="en-US" baseline="0" dirty="0" smtClean="0"/>
              <a:t> </a:t>
            </a:r>
          </a:p>
          <a:p>
            <a:pPr lvl="0">
              <a:spcBef>
                <a:spcPts val="0"/>
              </a:spcBef>
              <a:buNone/>
            </a:pPr>
            <a:endParaRPr dirty="0"/>
          </a:p>
        </p:txBody>
      </p:sp>
    </p:spTree>
    <p:extLst>
      <p:ext uri="{BB962C8B-B14F-4D97-AF65-F5344CB8AC3E}">
        <p14:creationId xmlns:p14="http://schemas.microsoft.com/office/powerpoint/2010/main" val="1934331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Para </a:t>
            </a:r>
            <a:r>
              <a:rPr lang="en-US" dirty="0" err="1" smtClean="0"/>
              <a:t>poder</a:t>
            </a:r>
            <a:r>
              <a:rPr lang="en-US" dirty="0" smtClean="0"/>
              <a:t> </a:t>
            </a:r>
            <a:r>
              <a:rPr lang="en-US" dirty="0" err="1" smtClean="0"/>
              <a:t>dilucidar</a:t>
            </a:r>
            <a:r>
              <a:rPr lang="en-US" dirty="0" smtClean="0"/>
              <a:t> la </a:t>
            </a:r>
            <a:r>
              <a:rPr lang="en-US" dirty="0" err="1" smtClean="0"/>
              <a:t>permisibilidad</a:t>
            </a:r>
            <a:r>
              <a:rPr lang="en-US" dirty="0" smtClean="0"/>
              <a:t> de </a:t>
            </a:r>
            <a:r>
              <a:rPr lang="en-US" dirty="0" err="1" smtClean="0"/>
              <a:t>costos</a:t>
            </a:r>
            <a:r>
              <a:rPr lang="en-US" dirty="0" smtClean="0"/>
              <a:t>,</a:t>
            </a:r>
            <a:r>
              <a:rPr lang="en-US" baseline="0" dirty="0" smtClean="0"/>
              <a:t> hay </a:t>
            </a:r>
            <a:r>
              <a:rPr lang="en-US" baseline="0" dirty="0" err="1" smtClean="0"/>
              <a:t>que</a:t>
            </a:r>
            <a:r>
              <a:rPr lang="en-US" baseline="0" dirty="0" smtClean="0"/>
              <a:t> </a:t>
            </a:r>
            <a:r>
              <a:rPr lang="en-US" baseline="0" dirty="0" err="1" smtClean="0"/>
              <a:t>entender</a:t>
            </a:r>
            <a:r>
              <a:rPr lang="en-US" baseline="0" dirty="0" smtClean="0"/>
              <a:t> </a:t>
            </a:r>
            <a:r>
              <a:rPr lang="en-US" baseline="0" dirty="0" err="1" smtClean="0"/>
              <a:t>estos</a:t>
            </a:r>
            <a:r>
              <a:rPr lang="en-US" baseline="0" dirty="0" smtClean="0"/>
              <a:t> </a:t>
            </a:r>
            <a:r>
              <a:rPr lang="en-US" baseline="0" dirty="0" err="1" smtClean="0"/>
              <a:t>conceptos</a:t>
            </a:r>
            <a:r>
              <a:rPr lang="en-US" baseline="0" dirty="0" smtClean="0"/>
              <a:t> </a:t>
            </a:r>
            <a:r>
              <a:rPr lang="en-US" baseline="0" dirty="0" err="1" smtClean="0"/>
              <a:t>basicos</a:t>
            </a:r>
            <a:r>
              <a:rPr lang="en-US" baseline="0" dirty="0" smtClean="0"/>
              <a:t>. </a:t>
            </a:r>
          </a:p>
          <a:p>
            <a:pPr lvl="0">
              <a:spcBef>
                <a:spcPts val="0"/>
              </a:spcBef>
              <a:buNone/>
            </a:pPr>
            <a:endParaRPr dirty="0"/>
          </a:p>
        </p:txBody>
      </p:sp>
    </p:spTree>
    <p:extLst>
      <p:ext uri="{BB962C8B-B14F-4D97-AF65-F5344CB8AC3E}">
        <p14:creationId xmlns:p14="http://schemas.microsoft.com/office/powerpoint/2010/main" val="1206318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err="1" smtClean="0"/>
              <a:t>Costo</a:t>
            </a:r>
            <a:r>
              <a:rPr lang="en-US" dirty="0" smtClean="0"/>
              <a:t> no exceed lo </a:t>
            </a:r>
            <a:r>
              <a:rPr lang="en-US" dirty="0" err="1" smtClean="0"/>
              <a:t>que</a:t>
            </a:r>
            <a:r>
              <a:rPr lang="en-US" dirty="0" smtClean="0"/>
              <a:t> </a:t>
            </a:r>
            <a:r>
              <a:rPr lang="en-US" dirty="0" err="1" smtClean="0"/>
              <a:t>haria</a:t>
            </a:r>
            <a:r>
              <a:rPr lang="en-US" dirty="0" smtClean="0"/>
              <a:t> </a:t>
            </a:r>
            <a:r>
              <a:rPr lang="en-US" dirty="0" err="1" smtClean="0"/>
              <a:t>una</a:t>
            </a:r>
            <a:r>
              <a:rPr lang="en-US" dirty="0" smtClean="0"/>
              <a:t> persona </a:t>
            </a:r>
            <a:r>
              <a:rPr lang="en-US" dirty="0" err="1" smtClean="0"/>
              <a:t>prudente</a:t>
            </a:r>
            <a:r>
              <a:rPr lang="en-US" dirty="0" smtClean="0"/>
              <a:t> en </a:t>
            </a:r>
            <a:r>
              <a:rPr lang="en-US" dirty="0" err="1" smtClean="0"/>
              <a:t>circunstancias</a:t>
            </a:r>
            <a:r>
              <a:rPr lang="en-US" baseline="0" dirty="0" smtClean="0"/>
              <a:t> </a:t>
            </a:r>
            <a:r>
              <a:rPr lang="en-US" baseline="0" dirty="0" err="1" smtClean="0"/>
              <a:t>similares</a:t>
            </a:r>
            <a:r>
              <a:rPr lang="en-US" baseline="0" dirty="0" smtClean="0"/>
              <a:t> </a:t>
            </a:r>
          </a:p>
          <a:p>
            <a:pPr lvl="0">
              <a:spcBef>
                <a:spcPts val="0"/>
              </a:spcBef>
              <a:buNone/>
            </a:pPr>
            <a:r>
              <a:rPr lang="en-US" baseline="0" dirty="0" err="1" smtClean="0"/>
              <a:t>Ordinario</a:t>
            </a:r>
            <a:r>
              <a:rPr lang="en-US" baseline="0" dirty="0" smtClean="0"/>
              <a:t> y </a:t>
            </a:r>
            <a:r>
              <a:rPr lang="en-US" baseline="0" dirty="0" err="1" smtClean="0"/>
              <a:t>necesario</a:t>
            </a:r>
            <a:r>
              <a:rPr lang="en-US" baseline="0" dirty="0" smtClean="0"/>
              <a:t> para el </a:t>
            </a:r>
            <a:r>
              <a:rPr lang="en-US" baseline="0" dirty="0" err="1" smtClean="0"/>
              <a:t>desempeño</a:t>
            </a:r>
            <a:r>
              <a:rPr lang="en-US" baseline="0" dirty="0" smtClean="0"/>
              <a:t> del award. </a:t>
            </a:r>
          </a:p>
          <a:p>
            <a:pPr lvl="0">
              <a:spcBef>
                <a:spcPts val="0"/>
              </a:spcBef>
              <a:buNone/>
            </a:pPr>
            <a:r>
              <a:rPr lang="en-US" baseline="0" dirty="0" err="1" smtClean="0"/>
              <a:t>Quien</a:t>
            </a:r>
            <a:r>
              <a:rPr lang="en-US" baseline="0" dirty="0" smtClean="0"/>
              <a:t> </a:t>
            </a:r>
            <a:r>
              <a:rPr lang="en-US" baseline="0" dirty="0" err="1" smtClean="0"/>
              <a:t>es</a:t>
            </a:r>
            <a:r>
              <a:rPr lang="en-US" baseline="0" dirty="0" smtClean="0"/>
              <a:t> </a:t>
            </a:r>
            <a:r>
              <a:rPr lang="en-US" baseline="0" dirty="0" err="1" smtClean="0"/>
              <a:t>prudente</a:t>
            </a:r>
            <a:r>
              <a:rPr lang="en-US" baseline="0" dirty="0" smtClean="0"/>
              <a:t>? </a:t>
            </a:r>
            <a:r>
              <a:rPr lang="en-US" baseline="0" dirty="0" err="1" smtClean="0"/>
              <a:t>Verificar</a:t>
            </a:r>
            <a:r>
              <a:rPr lang="en-US" baseline="0" dirty="0" smtClean="0"/>
              <a:t> </a:t>
            </a:r>
            <a:r>
              <a:rPr lang="en-US" baseline="0" dirty="0" err="1" smtClean="0"/>
              <a:t>decisiones</a:t>
            </a:r>
            <a:r>
              <a:rPr lang="en-US" baseline="0" dirty="0" smtClean="0"/>
              <a:t> </a:t>
            </a:r>
            <a:r>
              <a:rPr lang="en-US" baseline="0" dirty="0" err="1" smtClean="0"/>
              <a:t>pasadas</a:t>
            </a:r>
            <a:r>
              <a:rPr lang="en-US" baseline="0" dirty="0" smtClean="0"/>
              <a:t>, </a:t>
            </a:r>
            <a:r>
              <a:rPr lang="en-US" baseline="0" dirty="0" err="1" smtClean="0"/>
              <a:t>consultar</a:t>
            </a:r>
            <a:r>
              <a:rPr lang="en-US" baseline="0" dirty="0" smtClean="0"/>
              <a:t>, </a:t>
            </a:r>
            <a:r>
              <a:rPr lang="en-US" baseline="0" dirty="0" err="1" smtClean="0"/>
              <a:t>verificar</a:t>
            </a:r>
            <a:r>
              <a:rPr lang="en-US" baseline="0" dirty="0" smtClean="0"/>
              <a:t> </a:t>
            </a:r>
            <a:r>
              <a:rPr lang="en-US" baseline="0" dirty="0" err="1" smtClean="0"/>
              <a:t>politica</a:t>
            </a:r>
            <a:r>
              <a:rPr lang="en-US" baseline="0" dirty="0" smtClean="0"/>
              <a:t> </a:t>
            </a:r>
            <a:r>
              <a:rPr lang="en-US" baseline="0" dirty="0" err="1" smtClean="0"/>
              <a:t>institucional</a:t>
            </a:r>
            <a:r>
              <a:rPr lang="en-US" baseline="0" dirty="0" smtClean="0"/>
              <a:t>, </a:t>
            </a:r>
            <a:r>
              <a:rPr lang="en-US" baseline="0" dirty="0" err="1" smtClean="0"/>
              <a:t>auditorias</a:t>
            </a:r>
            <a:r>
              <a:rPr lang="en-US" baseline="0" dirty="0" smtClean="0"/>
              <a:t>. </a:t>
            </a:r>
          </a:p>
          <a:p>
            <a:pPr lvl="0">
              <a:spcBef>
                <a:spcPts val="0"/>
              </a:spcBef>
              <a:buNone/>
            </a:pPr>
            <a:endParaRPr dirty="0"/>
          </a:p>
        </p:txBody>
      </p:sp>
    </p:spTree>
    <p:extLst>
      <p:ext uri="{BB962C8B-B14F-4D97-AF65-F5344CB8AC3E}">
        <p14:creationId xmlns:p14="http://schemas.microsoft.com/office/powerpoint/2010/main" val="153088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a:xfrm>
            <a:off x="5332412" y="5883275"/>
            <a:ext cx="4324044" cy="365125"/>
          </a:xfrm>
        </p:spPr>
        <p:txBody>
          <a:bodyPr/>
          <a:lstStyle/>
          <a:p>
            <a:endParaRPr lang="es-ES_tradnl"/>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29561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943844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198571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1564961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6129938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1248490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3852205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8347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4673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0" y="-360575"/>
            <a:ext cx="10018713" cy="1752599"/>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1484310" y="1593131"/>
            <a:ext cx="10018713" cy="4274000"/>
          </a:xfrm>
        </p:spPr>
        <p:txBody>
          <a:bodyPr anchor="ctr"/>
          <a:lstStyle>
            <a:lvl1pPr>
              <a:buSzPct val="1450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a:xfrm>
            <a:off x="10951856" y="5867131"/>
            <a:ext cx="551167" cy="365125"/>
          </a:xfrm>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45107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585368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0" y="1"/>
            <a:ext cx="10018713" cy="1027522"/>
          </a:xfrm>
        </p:spPr>
        <p:txBody>
          <a:bodyPr/>
          <a:lstStyle>
            <a:lvl1pPr algn="l">
              <a:defRPr b="1">
                <a:ln w="3175" cmpd="sng">
                  <a:noFill/>
                </a:ln>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484312" y="1583703"/>
            <a:ext cx="4895055" cy="420749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1583703"/>
            <a:ext cx="4895056" cy="420749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21796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84310" y="18520"/>
            <a:ext cx="10018713" cy="1315773"/>
          </a:xfrm>
        </p:spPr>
        <p:txBody>
          <a:bodyPr/>
          <a:lstStyle>
            <a:lvl1pPr algn="l">
              <a:defRPr b="1"/>
            </a:lvl1pPr>
          </a:lstStyle>
          <a:p>
            <a:r>
              <a:rPr lang="en-US" dirty="0"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83823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0298" y="16498"/>
            <a:ext cx="10018713" cy="926184"/>
          </a:xfrm>
        </p:spPr>
        <p:txBody>
          <a:bodyPr/>
          <a:lstStyle>
            <a:lvl1pPr algn="l">
              <a:defRPr b="1"/>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459543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775680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198746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236092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s-ES_tradnl"/>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_tradnl"/>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95179389"/>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Lst>
  <p:timing>
    <p:tnLst>
      <p:par>
        <p:cTn id="1" dur="indefinite" restart="never" nodeType="tmRoot"/>
      </p:par>
    </p:tnLst>
  </p:timing>
  <p:hf sldNum="0" hdr="0" ftr="0" dt="0"/>
  <p:txStyles>
    <p:titleStyle>
      <a:lvl1pPr algn="l"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oo.gl/bDNzBc"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nsf.gov/pubs/policydocs/pappguide/nsf16001/aag_5.jsp" TargetMode="External"/><Relationship Id="rId2" Type="http://schemas.openxmlformats.org/officeDocument/2006/relationships/hyperlink" Target="https://grants.nih.gov/grants/policy/nihgps/HTML5/section_7/7.2_the_cost_principles.ht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nsf.gov/bfa/dias/policy/fedrtc/appendix_a.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www.upr.edu/wp-content/uploads/2017/04/SERIAL-ORCI-2016-01-UNIVERSITY-OF-PUERTO-RICO-RISK-MANAGEMENT-PROCEDURES-FOR-FEDERAL-GRANTS-SUBAWARDS-JUL_18_2016-1.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upr.edu/wp-content/uploads/2017/04/Finance-Circular-16-07-Intecampus-Sub-Award-AMENDED.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www.ecfr.gov/cgi-bin/text-idx?tpl=/ecfrbrowse/Title02/2cfr200_main_02.tp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grants.nih.gov/policy/nihgps/index.htm" TargetMode="External"/><Relationship Id="rId5" Type="http://schemas.openxmlformats.org/officeDocument/2006/relationships/hyperlink" Target="http://www.nsf.gov/pubs/policydocs/pappguide/nsf16001/aag_index.jsp" TargetMode="External"/><Relationship Id="rId4" Type="http://schemas.openxmlformats.org/officeDocument/2006/relationships/hyperlink" Target="https://www.rpi.edu/dept/finance/docs/research/UGCostPrinciplesReferenceGuide.pdf"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898100" y="1158385"/>
            <a:ext cx="10293900" cy="2387700"/>
          </a:xfrm>
          <a:prstGeom prst="rect">
            <a:avLst/>
          </a:prstGeom>
          <a:noFill/>
          <a:ln>
            <a:noFill/>
          </a:ln>
        </p:spPr>
        <p:txBody>
          <a:bodyPr lIns="91425" tIns="45700" rIns="91425" bIns="45700" anchor="b" anchorCtr="0">
            <a:noAutofit/>
          </a:bodyPr>
          <a:lstStyle/>
          <a:p>
            <a:pPr lvl="0" algn="ctr">
              <a:lnSpc>
                <a:spcPct val="90000"/>
              </a:lnSpc>
              <a:spcBef>
                <a:spcPts val="0"/>
              </a:spcBef>
              <a:buClr>
                <a:schemeClr val="dk1"/>
              </a:buClr>
              <a:buSzPct val="25000"/>
            </a:pPr>
            <a:r>
              <a:rPr lang="en-US" sz="5400" dirty="0" smtClean="0"/>
              <a:t>Compliance Review</a:t>
            </a:r>
            <a:br>
              <a:rPr lang="en-US" sz="5400" dirty="0" smtClean="0"/>
            </a:br>
            <a:r>
              <a:rPr lang="en-US" sz="4000" dirty="0" smtClean="0"/>
              <a:t>For Project Administrators</a:t>
            </a:r>
            <a:endParaRPr lang="en-US" sz="4000" dirty="0"/>
          </a:p>
        </p:txBody>
      </p:sp>
      <p:sp>
        <p:nvSpPr>
          <p:cNvPr id="85" name="Shape 85"/>
          <p:cNvSpPr txBox="1">
            <a:spLocks noGrp="1"/>
          </p:cNvSpPr>
          <p:nvPr>
            <p:ph type="subTitle" idx="1"/>
          </p:nvPr>
        </p:nvSpPr>
        <p:spPr>
          <a:xfrm>
            <a:off x="1524000" y="4876662"/>
            <a:ext cx="9144000" cy="1655700"/>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chemeClr val="dk1"/>
              </a:buClr>
              <a:buSzPct val="25000"/>
              <a:buFont typeface="Arial"/>
              <a:buNone/>
            </a:pPr>
            <a:r>
              <a:rPr lang="en-US" dirty="0"/>
              <a:t>Carlos M Rodríguez Rivera - Director </a:t>
            </a:r>
          </a:p>
          <a:p>
            <a:pPr marL="0" marR="0" lvl="0" indent="0" rtl="0">
              <a:lnSpc>
                <a:spcPct val="90000"/>
              </a:lnSpc>
              <a:spcBef>
                <a:spcPts val="0"/>
              </a:spcBef>
              <a:buClr>
                <a:schemeClr val="dk1"/>
              </a:buClr>
              <a:buSzPct val="25000"/>
              <a:buFont typeface="Arial"/>
              <a:buNone/>
            </a:pPr>
            <a:r>
              <a:rPr lang="en-US" dirty="0" smtClean="0"/>
              <a:t>Office </a:t>
            </a:r>
            <a:r>
              <a:rPr lang="en-US" dirty="0"/>
              <a:t>for Research Compliance &amp; </a:t>
            </a:r>
            <a:r>
              <a:rPr lang="en-US" dirty="0" smtClean="0"/>
              <a:t>Integrity</a:t>
            </a:r>
          </a:p>
          <a:p>
            <a:pPr marL="0" marR="0" lvl="0" indent="0" rtl="0">
              <a:lnSpc>
                <a:spcPct val="90000"/>
              </a:lnSpc>
              <a:spcBef>
                <a:spcPts val="0"/>
              </a:spcBef>
              <a:buClr>
                <a:schemeClr val="dk1"/>
              </a:buClr>
              <a:buSzPct val="25000"/>
              <a:buFont typeface="Arial"/>
              <a:buNone/>
            </a:pPr>
            <a:r>
              <a:rPr lang="en-US" dirty="0" smtClean="0"/>
              <a:t>University of Puerto Rico</a:t>
            </a:r>
            <a:endParaRPr lang="en-US" dirty="0"/>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responsible?</a:t>
            </a:r>
            <a:endParaRPr lang="en-US" dirty="0"/>
          </a:p>
        </p:txBody>
      </p:sp>
      <p:sp>
        <p:nvSpPr>
          <p:cNvPr id="3" name="Content Placeholder 2"/>
          <p:cNvSpPr>
            <a:spLocks noGrp="1"/>
          </p:cNvSpPr>
          <p:nvPr>
            <p:ph sz="half" idx="1"/>
          </p:nvPr>
        </p:nvSpPr>
        <p:spPr/>
        <p:txBody>
          <a:bodyPr anchor="t"/>
          <a:lstStyle/>
          <a:p>
            <a:pPr marL="0" indent="0">
              <a:buNone/>
            </a:pPr>
            <a:r>
              <a:rPr lang="en-US" sz="3200" dirty="0" smtClean="0"/>
              <a:t>At the Institution</a:t>
            </a:r>
          </a:p>
          <a:p>
            <a:r>
              <a:rPr lang="en-US" sz="3200" dirty="0" smtClean="0"/>
              <a:t>PI (by extension Grant Admins)</a:t>
            </a:r>
          </a:p>
          <a:p>
            <a:r>
              <a:rPr lang="en-US" sz="3200" dirty="0" smtClean="0"/>
              <a:t>Authorized Organizational Representative </a:t>
            </a:r>
          </a:p>
          <a:p>
            <a:r>
              <a:rPr lang="en-US" sz="3200" dirty="0" smtClean="0"/>
              <a:t>Institutional Officials </a:t>
            </a:r>
          </a:p>
          <a:p>
            <a:endParaRPr lang="en-US" dirty="0"/>
          </a:p>
        </p:txBody>
      </p:sp>
      <p:sp>
        <p:nvSpPr>
          <p:cNvPr id="4" name="Content Placeholder 3"/>
          <p:cNvSpPr>
            <a:spLocks noGrp="1"/>
          </p:cNvSpPr>
          <p:nvPr>
            <p:ph sz="half" idx="2"/>
          </p:nvPr>
        </p:nvSpPr>
        <p:spPr/>
        <p:txBody>
          <a:bodyPr anchor="t">
            <a:normAutofit/>
          </a:bodyPr>
          <a:lstStyle/>
          <a:p>
            <a:pPr marL="0" indent="0">
              <a:buNone/>
            </a:pPr>
            <a:r>
              <a:rPr lang="en-US" sz="3200" dirty="0" smtClean="0"/>
              <a:t>At the Agency </a:t>
            </a:r>
          </a:p>
          <a:p>
            <a:r>
              <a:rPr lang="en-US" sz="3200" dirty="0" smtClean="0"/>
              <a:t>Grants Management Officer / Specialist</a:t>
            </a:r>
          </a:p>
          <a:p>
            <a:r>
              <a:rPr lang="en-US" sz="3200" dirty="0" smtClean="0"/>
              <a:t>Program Officer </a:t>
            </a:r>
          </a:p>
          <a:p>
            <a:r>
              <a:rPr lang="en-US" sz="3200" dirty="0" smtClean="0"/>
              <a:t>Scientific Reviewer</a:t>
            </a:r>
            <a:endParaRPr lang="en-US" sz="3200" dirty="0"/>
          </a:p>
        </p:txBody>
      </p:sp>
    </p:spTree>
    <p:extLst>
      <p:ext uri="{BB962C8B-B14F-4D97-AF65-F5344CB8AC3E}">
        <p14:creationId xmlns:p14="http://schemas.microsoft.com/office/powerpoint/2010/main" val="1487884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Rules</a:t>
            </a:r>
            <a:endParaRPr lang="en-US" dirty="0"/>
          </a:p>
        </p:txBody>
      </p:sp>
      <p:sp>
        <p:nvSpPr>
          <p:cNvPr id="3" name="Content Placeholder 2"/>
          <p:cNvSpPr>
            <a:spLocks noGrp="1"/>
          </p:cNvSpPr>
          <p:nvPr>
            <p:ph idx="1"/>
          </p:nvPr>
        </p:nvSpPr>
        <p:spPr/>
        <p:txBody>
          <a:bodyPr anchor="t">
            <a:normAutofit fontScale="92500" lnSpcReduction="10000"/>
          </a:bodyPr>
          <a:lstStyle/>
          <a:p>
            <a:r>
              <a:rPr lang="en-US" sz="3200" dirty="0" smtClean="0"/>
              <a:t>You must comply with all </a:t>
            </a:r>
            <a:r>
              <a:rPr lang="en-US" sz="3200" b="1" dirty="0" smtClean="0"/>
              <a:t>Federal and Institutional </a:t>
            </a:r>
            <a:r>
              <a:rPr lang="en-US" sz="3200" dirty="0" smtClean="0"/>
              <a:t>policies, guidelines and regulations.</a:t>
            </a:r>
          </a:p>
          <a:p>
            <a:r>
              <a:rPr lang="en-US" sz="3200" dirty="0" smtClean="0"/>
              <a:t>Read the NOA and be aware of the </a:t>
            </a:r>
            <a:r>
              <a:rPr lang="en-US" sz="3200" b="1" dirty="0" smtClean="0"/>
              <a:t>award terms &amp; conditions</a:t>
            </a:r>
          </a:p>
          <a:p>
            <a:r>
              <a:rPr lang="en-US" sz="3200" dirty="0" smtClean="0"/>
              <a:t>Institutional policies might be more restrictive. Be aware. </a:t>
            </a:r>
          </a:p>
          <a:p>
            <a:r>
              <a:rPr lang="en-US" sz="3200" dirty="0" smtClean="0"/>
              <a:t>Grants are awarded to the </a:t>
            </a:r>
            <a:r>
              <a:rPr lang="en-US" sz="3200" b="1" dirty="0" smtClean="0"/>
              <a:t>Institution</a:t>
            </a:r>
          </a:p>
          <a:p>
            <a:r>
              <a:rPr lang="en-US" sz="3200" dirty="0" smtClean="0"/>
              <a:t>By drawing funds you agree to comply with </a:t>
            </a:r>
            <a:r>
              <a:rPr lang="en-US" sz="3200" b="1" dirty="0" smtClean="0"/>
              <a:t>all</a:t>
            </a:r>
            <a:r>
              <a:rPr lang="en-US" sz="3200" dirty="0" smtClean="0"/>
              <a:t> applicable regulations</a:t>
            </a:r>
            <a:endParaRPr lang="en-US" sz="3200" dirty="0"/>
          </a:p>
        </p:txBody>
      </p:sp>
    </p:spTree>
    <p:extLst>
      <p:ext uri="{BB962C8B-B14F-4D97-AF65-F5344CB8AC3E}">
        <p14:creationId xmlns:p14="http://schemas.microsoft.com/office/powerpoint/2010/main" val="1515809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59469"/>
            <a:ext cx="10018713" cy="1752599"/>
          </a:xfrm>
        </p:spPr>
        <p:txBody>
          <a:bodyPr/>
          <a:lstStyle/>
          <a:p>
            <a:r>
              <a:rPr lang="en-US" dirty="0" smtClean="0"/>
              <a:t>Grant Admin’s best practices to guarantee compliance </a:t>
            </a:r>
            <a:endParaRPr lang="en-US" dirty="0"/>
          </a:p>
        </p:txBody>
      </p:sp>
      <p:sp>
        <p:nvSpPr>
          <p:cNvPr id="3" name="Content Placeholder 2"/>
          <p:cNvSpPr>
            <a:spLocks noGrp="1"/>
          </p:cNvSpPr>
          <p:nvPr>
            <p:ph idx="1"/>
          </p:nvPr>
        </p:nvSpPr>
        <p:spPr>
          <a:xfrm>
            <a:off x="1385696" y="1418318"/>
            <a:ext cx="10806304" cy="4888351"/>
          </a:xfrm>
        </p:spPr>
        <p:txBody>
          <a:bodyPr anchor="t">
            <a:noAutofit/>
          </a:bodyPr>
          <a:lstStyle/>
          <a:p>
            <a:r>
              <a:rPr lang="en-US" sz="3600" dirty="0" smtClean="0"/>
              <a:t>Establish </a:t>
            </a:r>
            <a:r>
              <a:rPr lang="en-US" sz="3600" b="1" dirty="0" smtClean="0"/>
              <a:t>written</a:t>
            </a:r>
            <a:r>
              <a:rPr lang="en-US" sz="3600" dirty="0" smtClean="0"/>
              <a:t> roles &amp; responsibilities within your projects and agree on a management plan with your PIs.</a:t>
            </a:r>
          </a:p>
          <a:p>
            <a:r>
              <a:rPr lang="en-US" sz="3600" dirty="0" smtClean="0"/>
              <a:t>Tie your admin plan to your PI’s project execution plan. </a:t>
            </a:r>
          </a:p>
          <a:p>
            <a:r>
              <a:rPr lang="en-US" sz="3600" dirty="0" smtClean="0"/>
              <a:t>Foster kickoff meetings to discuss what actions are required to accomplish project objectives and establish who, when and how those actions should be performed.</a:t>
            </a:r>
          </a:p>
        </p:txBody>
      </p:sp>
    </p:spTree>
    <p:extLst>
      <p:ext uri="{BB962C8B-B14F-4D97-AF65-F5344CB8AC3E}">
        <p14:creationId xmlns:p14="http://schemas.microsoft.com/office/powerpoint/2010/main" val="1235888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600" b="1" dirty="0"/>
              <a:t>COMMUNICATE. </a:t>
            </a:r>
            <a:r>
              <a:rPr lang="en-US" sz="3600" dirty="0"/>
              <a:t>Encourage regular meetings with project staff and institutional officials. Follow-up and escalate issues as appropriate. </a:t>
            </a:r>
          </a:p>
          <a:p>
            <a:r>
              <a:rPr lang="en-US" sz="3600" b="1" dirty="0"/>
              <a:t>DOCUMENT!!! </a:t>
            </a:r>
            <a:r>
              <a:rPr lang="en-US" sz="3600" dirty="0"/>
              <a:t>In Writing!!!</a:t>
            </a:r>
          </a:p>
          <a:p>
            <a:r>
              <a:rPr lang="en-US" sz="3600" b="1" dirty="0"/>
              <a:t>REVIEW. </a:t>
            </a:r>
            <a:r>
              <a:rPr lang="en-US" sz="3600" dirty="0"/>
              <a:t>Make sure your award file is complete on a regular basis.</a:t>
            </a:r>
          </a:p>
          <a:p>
            <a:r>
              <a:rPr lang="en-US" sz="3600" dirty="0"/>
              <a:t>Train your people</a:t>
            </a:r>
          </a:p>
        </p:txBody>
      </p:sp>
      <p:sp>
        <p:nvSpPr>
          <p:cNvPr id="4" name="Title 1"/>
          <p:cNvSpPr txBox="1">
            <a:spLocks/>
          </p:cNvSpPr>
          <p:nvPr/>
        </p:nvSpPr>
        <p:spPr>
          <a:xfrm>
            <a:off x="1484309" y="-159469"/>
            <a:ext cx="10018713" cy="1752599"/>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Grant Admin’s best practices to guarantee compliance (cont.)</a:t>
            </a:r>
            <a:endParaRPr lang="en-US" dirty="0"/>
          </a:p>
        </p:txBody>
      </p:sp>
    </p:spTree>
    <p:extLst>
      <p:ext uri="{BB962C8B-B14F-4D97-AF65-F5344CB8AC3E}">
        <p14:creationId xmlns:p14="http://schemas.microsoft.com/office/powerpoint/2010/main" val="1576418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59468"/>
            <a:ext cx="10018713" cy="1752599"/>
          </a:xfrm>
        </p:spPr>
        <p:txBody>
          <a:bodyPr/>
          <a:lstStyle/>
          <a:p>
            <a:r>
              <a:rPr lang="en-US" dirty="0" smtClean="0"/>
              <a:t>It’s about the money</a:t>
            </a:r>
            <a:r>
              <a:rPr lang="is-IS" dirty="0" smtClean="0"/>
              <a:t>… So, you should understand the language.</a:t>
            </a:r>
            <a:endParaRPr lang="en-US" dirty="0"/>
          </a:p>
        </p:txBody>
      </p:sp>
      <p:sp>
        <p:nvSpPr>
          <p:cNvPr id="3" name="Content Placeholder 2"/>
          <p:cNvSpPr>
            <a:spLocks noGrp="1"/>
          </p:cNvSpPr>
          <p:nvPr>
            <p:ph idx="1"/>
          </p:nvPr>
        </p:nvSpPr>
        <p:spPr/>
        <p:txBody>
          <a:bodyPr anchor="t"/>
          <a:lstStyle/>
          <a:p>
            <a:r>
              <a:rPr lang="en-US" sz="3200" dirty="0" smtClean="0"/>
              <a:t>Familiarize with the policies, procedures and challenges at the different stages of the accounting and administration process. </a:t>
            </a:r>
          </a:p>
          <a:p>
            <a:r>
              <a:rPr lang="en-US" sz="3200" dirty="0" smtClean="0"/>
              <a:t>Make sure you understand the project’s budget and how it is tied with the project’s objectives. </a:t>
            </a:r>
          </a:p>
          <a:p>
            <a:r>
              <a:rPr lang="en-US" sz="3200" dirty="0" smtClean="0"/>
              <a:t>Understand your institution’s documentation. </a:t>
            </a:r>
          </a:p>
          <a:p>
            <a:r>
              <a:rPr lang="en-US" sz="3200" dirty="0" smtClean="0"/>
              <a:t>Understand the Chart of Account.</a:t>
            </a:r>
          </a:p>
          <a:p>
            <a:endParaRPr lang="en-US" dirty="0"/>
          </a:p>
        </p:txBody>
      </p:sp>
    </p:spTree>
    <p:extLst>
      <p:ext uri="{BB962C8B-B14F-4D97-AF65-F5344CB8AC3E}">
        <p14:creationId xmlns:p14="http://schemas.microsoft.com/office/powerpoint/2010/main" val="309061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Structure </a:t>
            </a:r>
            <a:endParaRPr lang="en-US" dirty="0"/>
          </a:p>
        </p:txBody>
      </p:sp>
      <p:sp>
        <p:nvSpPr>
          <p:cNvPr id="7" name="TextBox 6"/>
          <p:cNvSpPr txBox="1"/>
          <p:nvPr/>
        </p:nvSpPr>
        <p:spPr>
          <a:xfrm>
            <a:off x="1705391" y="2600060"/>
            <a:ext cx="1441362"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_tradnl" sz="3200" dirty="0" err="1" smtClean="0">
                <a:solidFill>
                  <a:srgbClr val="FF0000"/>
                </a:solidFill>
              </a:rPr>
              <a:t>Fund</a:t>
            </a:r>
            <a:endParaRPr lang="es-ES_tradnl" sz="3200" dirty="0">
              <a:solidFill>
                <a:srgbClr val="FF0000"/>
              </a:solidFill>
            </a:endParaRPr>
          </a:p>
        </p:txBody>
      </p:sp>
      <p:sp>
        <p:nvSpPr>
          <p:cNvPr id="8" name="TextBox 7"/>
          <p:cNvSpPr txBox="1"/>
          <p:nvPr/>
        </p:nvSpPr>
        <p:spPr>
          <a:xfrm>
            <a:off x="2852731" y="3496657"/>
            <a:ext cx="1053384"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_tradnl" sz="3200" dirty="0" err="1" smtClean="0"/>
              <a:t>Dpt</a:t>
            </a:r>
            <a:endParaRPr lang="es-ES_tradnl" sz="3200" dirty="0"/>
          </a:p>
        </p:txBody>
      </p:sp>
      <p:sp>
        <p:nvSpPr>
          <p:cNvPr id="9" name="TextBox 8"/>
          <p:cNvSpPr txBox="1"/>
          <p:nvPr/>
        </p:nvSpPr>
        <p:spPr>
          <a:xfrm>
            <a:off x="3411104" y="4379325"/>
            <a:ext cx="1760113"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_tradnl" sz="3200" dirty="0" smtClean="0"/>
              <a:t>Sub-</a:t>
            </a:r>
            <a:r>
              <a:rPr lang="es-ES_tradnl" sz="3200" dirty="0" err="1" smtClean="0"/>
              <a:t>Dpt</a:t>
            </a:r>
            <a:endParaRPr lang="es-ES_tradnl" sz="3200" dirty="0"/>
          </a:p>
        </p:txBody>
      </p:sp>
      <p:sp>
        <p:nvSpPr>
          <p:cNvPr id="10" name="TextBox 9"/>
          <p:cNvSpPr txBox="1"/>
          <p:nvPr/>
        </p:nvSpPr>
        <p:spPr>
          <a:xfrm>
            <a:off x="4168959" y="5683059"/>
            <a:ext cx="2390374"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_tradnl" sz="3200" dirty="0" err="1" smtClean="0">
                <a:solidFill>
                  <a:srgbClr val="FF0000"/>
                </a:solidFill>
              </a:rPr>
              <a:t>Object</a:t>
            </a:r>
            <a:r>
              <a:rPr lang="es-ES_tradnl" sz="3200" dirty="0" smtClean="0">
                <a:solidFill>
                  <a:srgbClr val="FF0000"/>
                </a:solidFill>
              </a:rPr>
              <a:t> </a:t>
            </a:r>
            <a:r>
              <a:rPr lang="es-ES_tradnl" sz="3200" dirty="0" err="1" smtClean="0">
                <a:solidFill>
                  <a:srgbClr val="FF0000"/>
                </a:solidFill>
              </a:rPr>
              <a:t>Code</a:t>
            </a:r>
            <a:endParaRPr lang="es-ES_tradnl" sz="3200" dirty="0">
              <a:solidFill>
                <a:srgbClr val="FF0000"/>
              </a:solidFill>
            </a:endParaRPr>
          </a:p>
        </p:txBody>
      </p:sp>
      <p:sp>
        <p:nvSpPr>
          <p:cNvPr id="11" name="TextBox 10"/>
          <p:cNvSpPr txBox="1"/>
          <p:nvPr/>
        </p:nvSpPr>
        <p:spPr>
          <a:xfrm>
            <a:off x="5502372" y="3529386"/>
            <a:ext cx="1707171"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_tradnl" sz="3200" smtClean="0"/>
              <a:t>Function</a:t>
            </a:r>
            <a:endParaRPr lang="es-ES_tradnl" sz="3200" dirty="0"/>
          </a:p>
        </p:txBody>
      </p:sp>
      <p:sp>
        <p:nvSpPr>
          <p:cNvPr id="12" name="TextBox 11"/>
          <p:cNvSpPr txBox="1"/>
          <p:nvPr/>
        </p:nvSpPr>
        <p:spPr>
          <a:xfrm>
            <a:off x="6855844" y="4343636"/>
            <a:ext cx="2720200"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_tradnl" sz="3200" dirty="0" smtClean="0">
                <a:solidFill>
                  <a:srgbClr val="FF0000"/>
                </a:solidFill>
              </a:rPr>
              <a:t>Project #</a:t>
            </a:r>
            <a:endParaRPr lang="es-ES_tradnl" sz="3200" dirty="0">
              <a:solidFill>
                <a:srgbClr val="FF0000"/>
              </a:solidFill>
            </a:endParaRPr>
          </a:p>
        </p:txBody>
      </p:sp>
      <p:sp>
        <p:nvSpPr>
          <p:cNvPr id="13" name="TextBox 12"/>
          <p:cNvSpPr txBox="1"/>
          <p:nvPr/>
        </p:nvSpPr>
        <p:spPr>
          <a:xfrm>
            <a:off x="9040009" y="5683058"/>
            <a:ext cx="185335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_tradnl" sz="3200" dirty="0" smtClean="0"/>
              <a:t>Fiscal </a:t>
            </a:r>
            <a:r>
              <a:rPr lang="es-ES_tradnl" sz="3200" dirty="0" err="1" smtClean="0"/>
              <a:t>Year</a:t>
            </a:r>
            <a:endParaRPr lang="es-ES_tradnl" sz="3200" dirty="0"/>
          </a:p>
        </p:txBody>
      </p:sp>
      <p:sp>
        <p:nvSpPr>
          <p:cNvPr id="14" name="Down Arrow 13"/>
          <p:cNvSpPr/>
          <p:nvPr/>
        </p:nvSpPr>
        <p:spPr>
          <a:xfrm>
            <a:off x="4128604" y="2600060"/>
            <a:ext cx="386570" cy="1779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Down Arrow 14"/>
          <p:cNvSpPr/>
          <p:nvPr/>
        </p:nvSpPr>
        <p:spPr>
          <a:xfrm>
            <a:off x="5185080" y="2598389"/>
            <a:ext cx="358133" cy="30846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Down Arrow 15"/>
          <p:cNvSpPr/>
          <p:nvPr/>
        </p:nvSpPr>
        <p:spPr>
          <a:xfrm>
            <a:off x="3342656" y="2598390"/>
            <a:ext cx="290908" cy="898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Down Arrow 16"/>
          <p:cNvSpPr/>
          <p:nvPr/>
        </p:nvSpPr>
        <p:spPr>
          <a:xfrm>
            <a:off x="6106793" y="2634062"/>
            <a:ext cx="290908" cy="898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Down Arrow 17"/>
          <p:cNvSpPr/>
          <p:nvPr/>
        </p:nvSpPr>
        <p:spPr>
          <a:xfrm>
            <a:off x="8030559" y="2598389"/>
            <a:ext cx="386570" cy="1779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Down Arrow 18"/>
          <p:cNvSpPr/>
          <p:nvPr/>
        </p:nvSpPr>
        <p:spPr>
          <a:xfrm>
            <a:off x="9777234" y="2598389"/>
            <a:ext cx="358133" cy="30846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extBox 19"/>
          <p:cNvSpPr txBox="1"/>
          <p:nvPr/>
        </p:nvSpPr>
        <p:spPr>
          <a:xfrm>
            <a:off x="1842765" y="2110126"/>
            <a:ext cx="8528056" cy="523220"/>
          </a:xfrm>
          <a:prstGeom prst="rect">
            <a:avLst/>
          </a:prstGeom>
          <a:noFill/>
        </p:spPr>
        <p:txBody>
          <a:bodyPr wrap="square" rtlCol="0">
            <a:spAutoFit/>
          </a:bodyPr>
          <a:lstStyle/>
          <a:p>
            <a:r>
              <a:rPr lang="es-ES_tradnl" sz="2800" dirty="0" smtClean="0">
                <a:solidFill>
                  <a:srgbClr val="FF0000"/>
                </a:solidFill>
              </a:rPr>
              <a:t>XXXXX</a:t>
            </a:r>
            <a:r>
              <a:rPr lang="es-ES_tradnl" sz="2800" dirty="0" smtClean="0"/>
              <a:t>.XXX.XXX.</a:t>
            </a:r>
            <a:r>
              <a:rPr lang="es-ES_tradnl" sz="2800" dirty="0" smtClean="0">
                <a:solidFill>
                  <a:srgbClr val="FF0000"/>
                </a:solidFill>
              </a:rPr>
              <a:t>XXXX</a:t>
            </a:r>
            <a:r>
              <a:rPr lang="es-ES_tradnl" sz="2800" dirty="0" smtClean="0"/>
              <a:t>.XXX.</a:t>
            </a:r>
            <a:r>
              <a:rPr lang="es-ES_tradnl" sz="2800" dirty="0" smtClean="0">
                <a:solidFill>
                  <a:srgbClr val="FF0000"/>
                </a:solidFill>
              </a:rPr>
              <a:t>XXXXXXXXXXXX</a:t>
            </a:r>
            <a:r>
              <a:rPr lang="es-ES_tradnl" sz="2800" dirty="0" smtClean="0"/>
              <a:t>.XX</a:t>
            </a:r>
            <a:endParaRPr lang="es-ES_tradnl" sz="2800" dirty="0"/>
          </a:p>
        </p:txBody>
      </p:sp>
    </p:spTree>
    <p:extLst>
      <p:ext uri="{BB962C8B-B14F-4D97-AF65-F5344CB8AC3E}">
        <p14:creationId xmlns:p14="http://schemas.microsoft.com/office/powerpoint/2010/main" val="1195860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Structure - Fund</a:t>
            </a:r>
            <a:endParaRPr lang="en-US" dirty="0"/>
          </a:p>
        </p:txBody>
      </p:sp>
      <p:sp>
        <p:nvSpPr>
          <p:cNvPr id="4" name="Content Placeholder 2"/>
          <p:cNvSpPr>
            <a:spLocks noGrp="1"/>
          </p:cNvSpPr>
          <p:nvPr>
            <p:ph idx="1"/>
          </p:nvPr>
        </p:nvSpPr>
        <p:spPr/>
        <p:txBody>
          <a:bodyPr>
            <a:normAutofit/>
          </a:bodyPr>
          <a:lstStyle/>
          <a:p>
            <a:pPr marL="0" indent="0">
              <a:buNone/>
            </a:pPr>
            <a:r>
              <a:rPr lang="en-US" sz="3200" b="1" dirty="0" smtClean="0"/>
              <a:t>Fund</a:t>
            </a:r>
            <a:r>
              <a:rPr lang="en-US" sz="3200" dirty="0" smtClean="0"/>
              <a:t>– </a:t>
            </a:r>
            <a:r>
              <a:rPr lang="en-US" sz="3200" b="1" dirty="0" smtClean="0"/>
              <a:t>Establishes financing source (five numeric characters)</a:t>
            </a:r>
          </a:p>
          <a:p>
            <a:pPr lvl="1"/>
            <a:r>
              <a:rPr lang="en-US" sz="2800" dirty="0" smtClean="0"/>
              <a:t>First 2 characters identify the institutional Unit.</a:t>
            </a:r>
          </a:p>
          <a:p>
            <a:pPr lvl="1"/>
            <a:r>
              <a:rPr lang="en-US" sz="2800" dirty="0" smtClean="0"/>
              <a:t>Remaining 3 characters  identify the source.</a:t>
            </a:r>
          </a:p>
          <a:p>
            <a:pPr lvl="1"/>
            <a:r>
              <a:rPr lang="en-US" sz="2800" dirty="0" err="1" smtClean="0"/>
              <a:t>ie</a:t>
            </a:r>
            <a:r>
              <a:rPr lang="en-US" sz="2800" dirty="0" smtClean="0"/>
              <a:t>. 10231 </a:t>
            </a:r>
          </a:p>
          <a:p>
            <a:pPr lvl="2"/>
            <a:r>
              <a:rPr lang="en-US" sz="2400" dirty="0" smtClean="0"/>
              <a:t>10 – Central Administration</a:t>
            </a:r>
          </a:p>
          <a:p>
            <a:pPr lvl="2"/>
            <a:r>
              <a:rPr lang="en-US" sz="2400" b="1" dirty="0" smtClean="0"/>
              <a:t>231 – Direct Federal Project / Collaborative agreements </a:t>
            </a:r>
            <a:endParaRPr lang="en-US" sz="3200" dirty="0" smtClean="0"/>
          </a:p>
          <a:p>
            <a:endParaRPr lang="en-US" sz="3200" dirty="0"/>
          </a:p>
        </p:txBody>
      </p:sp>
    </p:spTree>
    <p:extLst>
      <p:ext uri="{BB962C8B-B14F-4D97-AF65-F5344CB8AC3E}">
        <p14:creationId xmlns:p14="http://schemas.microsoft.com/office/powerpoint/2010/main" val="1736291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Structure – Object Code </a:t>
            </a:r>
            <a:endParaRPr lang="en-US" dirty="0"/>
          </a:p>
        </p:txBody>
      </p:sp>
      <p:sp>
        <p:nvSpPr>
          <p:cNvPr id="6" name="Content Placeholder 2"/>
          <p:cNvSpPr txBox="1">
            <a:spLocks/>
          </p:cNvSpPr>
          <p:nvPr/>
        </p:nvSpPr>
        <p:spPr>
          <a:xfrm>
            <a:off x="1484310" y="1681860"/>
            <a:ext cx="10018713" cy="174714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3200" dirty="0" smtClean="0"/>
              <a:t>Established by 4 numeric characters that identify assets, liabilities, fund balances, income or expenses.</a:t>
            </a:r>
          </a:p>
        </p:txBody>
      </p:sp>
      <p:sp>
        <p:nvSpPr>
          <p:cNvPr id="7" name="TextBox 6"/>
          <p:cNvSpPr txBox="1"/>
          <p:nvPr/>
        </p:nvSpPr>
        <p:spPr>
          <a:xfrm>
            <a:off x="6383215" y="3429000"/>
            <a:ext cx="4898905" cy="3130062"/>
          </a:xfrm>
          <a:prstGeom prst="rect">
            <a:avLst/>
          </a:prstGeom>
          <a:noFill/>
        </p:spPr>
        <p:txBody>
          <a:bodyPr wrap="square" rtlCol="0">
            <a:spAutoFit/>
          </a:bodyPr>
          <a:lstStyle/>
          <a:p>
            <a:endParaRPr lang="es-ES_tradnl" dirty="0"/>
          </a:p>
        </p:txBody>
      </p:sp>
      <p:sp>
        <p:nvSpPr>
          <p:cNvPr id="8" name="TextBox 7"/>
          <p:cNvSpPr txBox="1"/>
          <p:nvPr/>
        </p:nvSpPr>
        <p:spPr>
          <a:xfrm>
            <a:off x="1385048" y="3710354"/>
            <a:ext cx="5285382" cy="1569660"/>
          </a:xfrm>
          <a:prstGeom prst="rect">
            <a:avLst/>
          </a:prstGeom>
          <a:noFill/>
        </p:spPr>
        <p:txBody>
          <a:bodyPr wrap="square" rtlCol="0">
            <a:spAutoFit/>
          </a:bodyPr>
          <a:lstStyle/>
          <a:p>
            <a:pPr marL="914400" lvl="1" indent="-457200">
              <a:buClr>
                <a:srgbClr val="0070C0"/>
              </a:buClr>
              <a:buFont typeface="Arial" panose="020B0604020202020204" pitchFamily="34" charset="0"/>
              <a:buChar char="•"/>
            </a:pPr>
            <a:r>
              <a:rPr lang="es-ES_tradnl" sz="3200" dirty="0">
                <a:latin typeface="Calibri" panose="020F0502020204030204" pitchFamily="34" charset="0"/>
              </a:rPr>
              <a:t>6000 – 6057 </a:t>
            </a:r>
            <a:r>
              <a:rPr lang="es-ES_tradnl" sz="3200" dirty="0" err="1" smtClean="0">
                <a:latin typeface="Calibri" panose="020F0502020204030204" pitchFamily="34" charset="0"/>
              </a:rPr>
              <a:t>Materials</a:t>
            </a:r>
            <a:endParaRPr lang="es-ES_tradnl" sz="3200" dirty="0">
              <a:latin typeface="Calibri" panose="020F0502020204030204" pitchFamily="34" charset="0"/>
            </a:endParaRPr>
          </a:p>
          <a:p>
            <a:pPr marL="914400" lvl="1" indent="-457200">
              <a:buClr>
                <a:srgbClr val="0070C0"/>
              </a:buClr>
              <a:buFont typeface="Arial" panose="020B0604020202020204" pitchFamily="34" charset="0"/>
              <a:buChar char="•"/>
            </a:pPr>
            <a:r>
              <a:rPr lang="es-ES_tradnl" sz="3200" dirty="0">
                <a:latin typeface="Calibri" panose="020F0502020204030204" pitchFamily="34" charset="0"/>
              </a:rPr>
              <a:t>6080 – 6083 </a:t>
            </a:r>
            <a:r>
              <a:rPr lang="es-ES_tradnl" sz="3200" dirty="0" err="1" smtClean="0">
                <a:latin typeface="Calibri" panose="020F0502020204030204" pitchFamily="34" charset="0"/>
              </a:rPr>
              <a:t>Parts</a:t>
            </a:r>
            <a:r>
              <a:rPr lang="es-ES_tradnl" sz="3200" dirty="0" smtClean="0">
                <a:latin typeface="Calibri" panose="020F0502020204030204" pitchFamily="34" charset="0"/>
              </a:rPr>
              <a:t> </a:t>
            </a:r>
            <a:r>
              <a:rPr lang="es-ES_tradnl" sz="3200" dirty="0" err="1" smtClean="0">
                <a:latin typeface="Calibri" panose="020F0502020204030204" pitchFamily="34" charset="0"/>
              </a:rPr>
              <a:t>for</a:t>
            </a:r>
            <a:r>
              <a:rPr lang="es-ES_tradnl" sz="3200" dirty="0" smtClean="0">
                <a:latin typeface="Calibri" panose="020F0502020204030204" pitchFamily="34" charset="0"/>
              </a:rPr>
              <a:t> </a:t>
            </a:r>
            <a:r>
              <a:rPr lang="es-ES_tradnl" sz="3200" dirty="0" err="1" smtClean="0">
                <a:latin typeface="Calibri" panose="020F0502020204030204" pitchFamily="34" charset="0"/>
              </a:rPr>
              <a:t>equipment</a:t>
            </a:r>
            <a:r>
              <a:rPr lang="es-ES_tradnl" sz="3200" dirty="0" smtClean="0">
                <a:latin typeface="Calibri" panose="020F0502020204030204" pitchFamily="34" charset="0"/>
              </a:rPr>
              <a:t> </a:t>
            </a:r>
            <a:r>
              <a:rPr lang="es-ES_tradnl" sz="3200" dirty="0" err="1" smtClean="0">
                <a:latin typeface="Calibri" panose="020F0502020204030204" pitchFamily="34" charset="0"/>
              </a:rPr>
              <a:t>repairs</a:t>
            </a:r>
            <a:endParaRPr lang="es-ES_tradnl" dirty="0"/>
          </a:p>
        </p:txBody>
      </p:sp>
      <p:sp>
        <p:nvSpPr>
          <p:cNvPr id="9" name="TextBox 8"/>
          <p:cNvSpPr txBox="1"/>
          <p:nvPr/>
        </p:nvSpPr>
        <p:spPr>
          <a:xfrm>
            <a:off x="6383216" y="3710354"/>
            <a:ext cx="5678796" cy="2554545"/>
          </a:xfrm>
          <a:prstGeom prst="rect">
            <a:avLst/>
          </a:prstGeom>
          <a:noFill/>
        </p:spPr>
        <p:txBody>
          <a:bodyPr wrap="square" rtlCol="0">
            <a:spAutoFit/>
          </a:bodyPr>
          <a:lstStyle/>
          <a:p>
            <a:pPr marL="914400" lvl="1" indent="-457200">
              <a:buClr>
                <a:srgbClr val="0070C0"/>
              </a:buClr>
              <a:buFont typeface="Arial" panose="020B0604020202020204" pitchFamily="34" charset="0"/>
              <a:buChar char="•"/>
            </a:pPr>
            <a:r>
              <a:rPr lang="es-ES_tradnl" sz="3200" dirty="0">
                <a:latin typeface="Calibri" panose="020F0502020204030204" pitchFamily="34" charset="0"/>
              </a:rPr>
              <a:t>6100 </a:t>
            </a:r>
            <a:r>
              <a:rPr lang="es-ES_tradnl" sz="3200">
                <a:latin typeface="Calibri" panose="020F0502020204030204" pitchFamily="34" charset="0"/>
              </a:rPr>
              <a:t>– </a:t>
            </a:r>
            <a:r>
              <a:rPr lang="es-ES_tradnl" sz="3200" smtClean="0">
                <a:latin typeface="Calibri" panose="020F0502020204030204" pitchFamily="34" charset="0"/>
              </a:rPr>
              <a:t>6122 </a:t>
            </a:r>
            <a:r>
              <a:rPr lang="es-ES_tradnl" sz="3200" dirty="0" err="1" smtClean="0">
                <a:latin typeface="Calibri" panose="020F0502020204030204" pitchFamily="34" charset="0"/>
              </a:rPr>
              <a:t>Mainteinance</a:t>
            </a:r>
            <a:r>
              <a:rPr lang="es-ES_tradnl" sz="3200" dirty="0" smtClean="0">
                <a:latin typeface="Calibri" panose="020F0502020204030204" pitchFamily="34" charset="0"/>
              </a:rPr>
              <a:t> </a:t>
            </a:r>
            <a:r>
              <a:rPr lang="es-ES_tradnl" sz="3200" dirty="0" err="1" smtClean="0">
                <a:latin typeface="Calibri" panose="020F0502020204030204" pitchFamily="34" charset="0"/>
              </a:rPr>
              <a:t>costs</a:t>
            </a:r>
            <a:endParaRPr lang="es-ES_tradnl" sz="3200" dirty="0">
              <a:latin typeface="Calibri" panose="020F0502020204030204" pitchFamily="34" charset="0"/>
            </a:endParaRPr>
          </a:p>
          <a:p>
            <a:pPr marL="914400" lvl="1" indent="-457200">
              <a:buClr>
                <a:srgbClr val="0070C0"/>
              </a:buClr>
              <a:buFont typeface="Arial" panose="020B0604020202020204" pitchFamily="34" charset="0"/>
              <a:buChar char="•"/>
            </a:pPr>
            <a:r>
              <a:rPr lang="es-ES_tradnl" sz="3200" dirty="0">
                <a:latin typeface="Calibri" panose="020F0502020204030204" pitchFamily="34" charset="0"/>
              </a:rPr>
              <a:t>7000 – </a:t>
            </a:r>
            <a:r>
              <a:rPr lang="es-ES_tradnl" sz="3200" dirty="0" smtClean="0">
                <a:latin typeface="Calibri" panose="020F0502020204030204" pitchFamily="34" charset="0"/>
              </a:rPr>
              <a:t>7499</a:t>
            </a:r>
            <a:r>
              <a:rPr lang="es-ES_tradnl" sz="3200" dirty="0">
                <a:latin typeface="Calibri" panose="020F0502020204030204" pitchFamily="34" charset="0"/>
              </a:rPr>
              <a:t> </a:t>
            </a:r>
            <a:r>
              <a:rPr lang="es-ES_tradnl" sz="3200" dirty="0" err="1" smtClean="0">
                <a:latin typeface="Calibri" panose="020F0502020204030204" pitchFamily="34" charset="0"/>
              </a:rPr>
              <a:t>Equipment</a:t>
            </a:r>
            <a:endParaRPr lang="es-ES_tradnl" sz="3200" dirty="0">
              <a:latin typeface="Calibri" panose="020F0502020204030204" pitchFamily="34" charset="0"/>
            </a:endParaRPr>
          </a:p>
          <a:p>
            <a:pPr marL="914400" lvl="1" indent="-457200">
              <a:buClr>
                <a:srgbClr val="0070C0"/>
              </a:buClr>
              <a:buFont typeface="Arial" panose="020B0604020202020204" pitchFamily="34" charset="0"/>
              <a:buChar char="•"/>
            </a:pPr>
            <a:r>
              <a:rPr lang="es-ES_tradnl" sz="3200" dirty="0">
                <a:latin typeface="Calibri" panose="020F0502020204030204" pitchFamily="34" charset="0"/>
              </a:rPr>
              <a:t>7600 – 7699 </a:t>
            </a:r>
            <a:r>
              <a:rPr lang="es-ES_tradnl" sz="3200" dirty="0" smtClean="0">
                <a:latin typeface="Calibri" panose="020F0502020204030204" pitchFamily="34" charset="0"/>
              </a:rPr>
              <a:t>Capital </a:t>
            </a:r>
            <a:r>
              <a:rPr lang="es-ES_tradnl" sz="3200" dirty="0" err="1" smtClean="0">
                <a:latin typeface="Calibri" panose="020F0502020204030204" pitchFamily="34" charset="0"/>
              </a:rPr>
              <a:t>Equipment</a:t>
            </a:r>
            <a:endParaRPr lang="es-ES_tradnl" sz="3200" dirty="0">
              <a:latin typeface="Calibri" panose="020F0502020204030204" pitchFamily="34" charset="0"/>
            </a:endParaRPr>
          </a:p>
        </p:txBody>
      </p:sp>
    </p:spTree>
    <p:extLst>
      <p:ext uri="{BB962C8B-B14F-4D97-AF65-F5344CB8AC3E}">
        <p14:creationId xmlns:p14="http://schemas.microsoft.com/office/powerpoint/2010/main" val="878236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Structure – Project</a:t>
            </a:r>
            <a:endParaRPr lang="en-US" dirty="0"/>
          </a:p>
        </p:txBody>
      </p:sp>
      <p:sp>
        <p:nvSpPr>
          <p:cNvPr id="10" name="Content Placeholder 2"/>
          <p:cNvSpPr>
            <a:spLocks noGrp="1"/>
          </p:cNvSpPr>
          <p:nvPr>
            <p:ph idx="1"/>
          </p:nvPr>
        </p:nvSpPr>
        <p:spPr>
          <a:xfrm>
            <a:off x="1484310" y="981635"/>
            <a:ext cx="10483572" cy="5499847"/>
          </a:xfrm>
        </p:spPr>
        <p:txBody>
          <a:bodyPr anchor="t">
            <a:normAutofit/>
          </a:bodyPr>
          <a:lstStyle/>
          <a:p>
            <a:r>
              <a:rPr lang="en-US" sz="3600" b="1" dirty="0" smtClean="0"/>
              <a:t>Project Number </a:t>
            </a:r>
            <a:r>
              <a:rPr lang="en-US" sz="3600" dirty="0" smtClean="0"/>
              <a:t>– 12 alphanumeric characters (in federal accounts: only numeric characters). </a:t>
            </a:r>
          </a:p>
          <a:p>
            <a:pPr lvl="1"/>
            <a:r>
              <a:rPr lang="en-US" sz="3200" dirty="0" smtClean="0"/>
              <a:t>1,2 – Unit </a:t>
            </a:r>
          </a:p>
          <a:p>
            <a:pPr lvl="1"/>
            <a:r>
              <a:rPr lang="en-US" sz="3200" b="1" dirty="0" smtClean="0"/>
              <a:t>3,4,5 – Agency</a:t>
            </a:r>
          </a:p>
          <a:p>
            <a:pPr lvl="1"/>
            <a:r>
              <a:rPr lang="en-US" sz="3200" dirty="0" smtClean="0"/>
              <a:t>6,7,8,9,10 – Project identifier</a:t>
            </a:r>
          </a:p>
          <a:p>
            <a:pPr lvl="1"/>
            <a:r>
              <a:rPr lang="en-US" sz="3200" dirty="0" smtClean="0"/>
              <a:t>11,12 – Budget year</a:t>
            </a:r>
          </a:p>
        </p:txBody>
      </p:sp>
    </p:spTree>
    <p:extLst>
      <p:ext uri="{BB962C8B-B14F-4D97-AF65-F5344CB8AC3E}">
        <p14:creationId xmlns:p14="http://schemas.microsoft.com/office/powerpoint/2010/main" val="908899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484310" y="0"/>
            <a:ext cx="10018713" cy="1752599"/>
          </a:xfrm>
          <a:prstGeom prst="rect">
            <a:avLst/>
          </a:prstGeom>
        </p:spPr>
        <p:txBody>
          <a:bodyPr lIns="91425" tIns="91425" rIns="91425" bIns="91425" anchor="ctr" anchorCtr="0">
            <a:noAutofit/>
          </a:bodyPr>
          <a:lstStyle/>
          <a:p>
            <a:pPr lvl="0">
              <a:spcBef>
                <a:spcPts val="0"/>
              </a:spcBef>
            </a:pPr>
            <a:r>
              <a:rPr lang="en-US" dirty="0"/>
              <a:t>2 CFR 200: </a:t>
            </a:r>
            <a:r>
              <a:rPr lang="en-US" dirty="0" smtClean="0"/>
              <a:t/>
            </a:r>
            <a:br>
              <a:rPr lang="en-US" dirty="0" smtClean="0"/>
            </a:br>
            <a:r>
              <a:rPr lang="en-US" sz="2800" dirty="0" smtClean="0"/>
              <a:t>Uniform administrative requirements, cost principles, and audit requirements for federal awards</a:t>
            </a:r>
            <a:endParaRPr lang="en-US" sz="2800" dirty="0"/>
          </a:p>
        </p:txBody>
      </p:sp>
      <p:sp>
        <p:nvSpPr>
          <p:cNvPr id="136" name="Shape 136"/>
          <p:cNvSpPr txBox="1">
            <a:spLocks noGrp="1"/>
          </p:cNvSpPr>
          <p:nvPr>
            <p:ph idx="1"/>
          </p:nvPr>
        </p:nvSpPr>
        <p:spPr>
          <a:prstGeom prst="rect">
            <a:avLst/>
          </a:prstGeom>
        </p:spPr>
        <p:txBody>
          <a:bodyPr lIns="91425" tIns="91425" rIns="91425" bIns="91425" anchor="t" anchorCtr="0">
            <a:noAutofit/>
          </a:bodyPr>
          <a:lstStyle/>
          <a:p>
            <a:pPr marL="457200" lvl="0" indent="-431800" rtl="0">
              <a:spcBef>
                <a:spcPts val="0"/>
              </a:spcBef>
              <a:buSzPct val="100000"/>
            </a:pPr>
            <a:r>
              <a:rPr lang="en-US" sz="3200" dirty="0"/>
              <a:t>Subpart A—Acronyms and Definitions</a:t>
            </a:r>
          </a:p>
          <a:p>
            <a:pPr marL="457200" lvl="0" indent="-431800" rtl="0">
              <a:spcBef>
                <a:spcPts val="0"/>
              </a:spcBef>
              <a:buSzPct val="100000"/>
            </a:pPr>
            <a:r>
              <a:rPr lang="en-US" sz="3200" dirty="0"/>
              <a:t>Subpart B—General Provisions</a:t>
            </a:r>
          </a:p>
          <a:p>
            <a:pPr marL="457200" lvl="0" indent="-431800" rtl="0">
              <a:spcBef>
                <a:spcPts val="0"/>
              </a:spcBef>
              <a:buSzPct val="100000"/>
            </a:pPr>
            <a:r>
              <a:rPr lang="en-US" sz="3200" dirty="0"/>
              <a:t>Subpart C—Pre-Federal Award Requirements and Contents of Federal Awards</a:t>
            </a:r>
          </a:p>
          <a:p>
            <a:pPr marL="457200" lvl="0" indent="-431800" rtl="0">
              <a:spcBef>
                <a:spcPts val="0"/>
              </a:spcBef>
              <a:buSzPct val="100000"/>
            </a:pPr>
            <a:r>
              <a:rPr lang="en-US" sz="3200" dirty="0"/>
              <a:t>Subpart D—Post Federal Award Requirements</a:t>
            </a:r>
          </a:p>
          <a:p>
            <a:pPr marL="457200" lvl="0" indent="-431800" rtl="0">
              <a:spcBef>
                <a:spcPts val="0"/>
              </a:spcBef>
              <a:buClr>
                <a:srgbClr val="FF0000"/>
              </a:buClr>
              <a:buSzPct val="100000"/>
            </a:pPr>
            <a:r>
              <a:rPr lang="en-US" sz="3200" b="1" dirty="0">
                <a:solidFill>
                  <a:srgbClr val="FF0000"/>
                </a:solidFill>
              </a:rPr>
              <a:t>Subpart E—Cost Principles</a:t>
            </a:r>
          </a:p>
          <a:p>
            <a:pPr marL="457200" lvl="0" indent="-431800">
              <a:spcBef>
                <a:spcPts val="0"/>
              </a:spcBef>
              <a:buSzPct val="100000"/>
            </a:pPr>
            <a:r>
              <a:rPr lang="en-US" sz="3200" dirty="0"/>
              <a:t>Subpart F—Audit Requirements</a:t>
            </a:r>
          </a:p>
        </p:txBody>
      </p:sp>
    </p:spTree>
    <p:extLst>
      <p:ext uri="{BB962C8B-B14F-4D97-AF65-F5344CB8AC3E}">
        <p14:creationId xmlns:p14="http://schemas.microsoft.com/office/powerpoint/2010/main" val="78017028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Rules </a:t>
            </a:r>
            <a:endParaRPr lang="en-US" dirty="0"/>
          </a:p>
        </p:txBody>
      </p:sp>
      <p:sp>
        <p:nvSpPr>
          <p:cNvPr id="5" name="Shape 93"/>
          <p:cNvSpPr txBox="1"/>
          <p:nvPr/>
        </p:nvSpPr>
        <p:spPr>
          <a:xfrm>
            <a:off x="2432650" y="1898962"/>
            <a:ext cx="9239397" cy="6425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dirty="0" smtClean="0">
                <a:solidFill>
                  <a:schemeClr val="dk1"/>
                </a:solidFill>
                <a:latin typeface="Calibri"/>
                <a:ea typeface="Calibri"/>
                <a:cs typeface="Calibri"/>
                <a:sym typeface="Calibri"/>
              </a:rPr>
              <a:t>Phone calls should be answered outside. Texts are OK.</a:t>
            </a:r>
            <a:endParaRPr lang="en-US" sz="3200" b="0" i="0" u="none" strike="noStrike" cap="none" dirty="0">
              <a:solidFill>
                <a:schemeClr val="dk1"/>
              </a:solidFill>
              <a:latin typeface="Calibri"/>
              <a:ea typeface="Calibri"/>
              <a:cs typeface="Calibri"/>
              <a:sym typeface="Calibri"/>
            </a:endParaRPr>
          </a:p>
        </p:txBody>
      </p:sp>
      <p:sp>
        <p:nvSpPr>
          <p:cNvPr id="6" name="Shape 95"/>
          <p:cNvSpPr/>
          <p:nvPr/>
        </p:nvSpPr>
        <p:spPr>
          <a:xfrm>
            <a:off x="2432650" y="2873211"/>
            <a:ext cx="9443100" cy="105029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smtClean="0">
                <a:solidFill>
                  <a:schemeClr val="dk1"/>
                </a:solidFill>
                <a:latin typeface="Calibri"/>
                <a:ea typeface="Calibri"/>
                <a:cs typeface="Calibri"/>
                <a:sym typeface="Calibri"/>
              </a:rPr>
              <a:t>Questions related to a topic may be asked anytime.</a:t>
            </a:r>
            <a:endParaRPr lang="en-US" sz="3200" dirty="0">
              <a:solidFill>
                <a:schemeClr val="dk1"/>
              </a:solidFill>
              <a:latin typeface="Calibri"/>
              <a:ea typeface="Calibri"/>
              <a:cs typeface="Calibri"/>
              <a:sym typeface="Calibri"/>
            </a:endParaRPr>
          </a:p>
        </p:txBody>
      </p:sp>
      <p:sp>
        <p:nvSpPr>
          <p:cNvPr id="7" name="Shape 96"/>
          <p:cNvSpPr/>
          <p:nvPr/>
        </p:nvSpPr>
        <p:spPr>
          <a:xfrm>
            <a:off x="2432650" y="4110148"/>
            <a:ext cx="95586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smtClean="0">
                <a:solidFill>
                  <a:schemeClr val="dk1"/>
                </a:solidFill>
                <a:latin typeface="Calibri"/>
                <a:ea typeface="Calibri"/>
                <a:cs typeface="Calibri"/>
                <a:sym typeface="Calibri"/>
              </a:rPr>
              <a:t>Specific questions related to a particular situation may be raised individually at the end of the presentation.</a:t>
            </a:r>
            <a:endParaRPr lang="en-US" sz="3200" dirty="0">
              <a:solidFill>
                <a:schemeClr val="dk1"/>
              </a:solidFill>
              <a:latin typeface="Calibri"/>
              <a:ea typeface="Calibri"/>
              <a:cs typeface="Calibri"/>
              <a:sym typeface="Calibri"/>
            </a:endParaRPr>
          </a:p>
        </p:txBody>
      </p:sp>
      <p:sp>
        <p:nvSpPr>
          <p:cNvPr id="8" name="Shape 99"/>
          <p:cNvSpPr/>
          <p:nvPr/>
        </p:nvSpPr>
        <p:spPr>
          <a:xfrm>
            <a:off x="2559449" y="5390893"/>
            <a:ext cx="95586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smtClean="0">
                <a:solidFill>
                  <a:schemeClr val="dk1"/>
                </a:solidFill>
                <a:latin typeface="Calibri"/>
                <a:ea typeface="Calibri"/>
                <a:cs typeface="Calibri"/>
                <a:sym typeface="Calibri"/>
              </a:rPr>
              <a:t>Training materials will be made available to you,</a:t>
            </a:r>
            <a:endParaRPr lang="en-US" sz="3200" u="sng" dirty="0">
              <a:solidFill>
                <a:srgbClr val="FF0000"/>
              </a:solidFill>
              <a:latin typeface="Calibri"/>
              <a:ea typeface="Calibri"/>
              <a:cs typeface="Calibri"/>
              <a:sym typeface="Calibri"/>
              <a:hlinkClick r:id="rId2"/>
            </a:endParaRPr>
          </a:p>
        </p:txBody>
      </p:sp>
      <p:pic>
        <p:nvPicPr>
          <p:cNvPr id="9" name="Picture 2" descr="Image result for mu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0714" y="1517646"/>
            <a:ext cx="1328735" cy="13287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raised h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391" y="2772855"/>
            <a:ext cx="1221693" cy="12216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raised h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310" y="4081874"/>
            <a:ext cx="1221693" cy="12216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7511" y="5377862"/>
            <a:ext cx="1075139" cy="107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547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prstGeom prst="rect">
            <a:avLst/>
          </a:prstGeom>
        </p:spPr>
        <p:txBody>
          <a:bodyPr lIns="91425" tIns="91425" rIns="91425" bIns="91425" anchor="ctr" anchorCtr="0">
            <a:noAutofit/>
          </a:bodyPr>
          <a:lstStyle/>
          <a:p>
            <a:pPr lvl="0" algn="l">
              <a:spcBef>
                <a:spcPts val="0"/>
              </a:spcBef>
              <a:buNone/>
            </a:pPr>
            <a:r>
              <a:rPr lang="en-US" dirty="0"/>
              <a:t>Basic </a:t>
            </a:r>
            <a:r>
              <a:rPr lang="en-US" dirty="0" smtClean="0"/>
              <a:t>Concepts</a:t>
            </a:r>
            <a:br>
              <a:rPr lang="en-US" dirty="0" smtClean="0"/>
            </a:br>
            <a:r>
              <a:rPr lang="en-US" sz="2400" dirty="0" smtClean="0"/>
              <a:t>Required to understand cost principles </a:t>
            </a:r>
            <a:endParaRPr lang="en-US" sz="2400" dirty="0"/>
          </a:p>
        </p:txBody>
      </p:sp>
      <p:sp>
        <p:nvSpPr>
          <p:cNvPr id="142" name="Shape 142"/>
          <p:cNvSpPr txBox="1">
            <a:spLocks noGrp="1"/>
          </p:cNvSpPr>
          <p:nvPr>
            <p:ph sz="half" idx="1"/>
          </p:nvPr>
        </p:nvSpPr>
        <p:spPr>
          <a:prstGeom prst="rect">
            <a:avLst/>
          </a:prstGeom>
        </p:spPr>
        <p:txBody>
          <a:bodyPr lIns="91425" tIns="91425" rIns="91425" bIns="91425" anchor="t" anchorCtr="0">
            <a:noAutofit/>
          </a:bodyPr>
          <a:lstStyle/>
          <a:p>
            <a:pPr marL="457200" lvl="0" indent="-431800" rtl="0">
              <a:spcBef>
                <a:spcPts val="0"/>
              </a:spcBef>
              <a:buSzPct val="100000"/>
            </a:pPr>
            <a:r>
              <a:rPr lang="en-US" sz="3200" dirty="0"/>
              <a:t>Reasonableness</a:t>
            </a:r>
          </a:p>
          <a:p>
            <a:pPr marL="457200" lvl="0" indent="-431800" rtl="0">
              <a:spcBef>
                <a:spcPts val="0"/>
              </a:spcBef>
              <a:buSzPct val="100000"/>
            </a:pPr>
            <a:r>
              <a:rPr lang="en-US" sz="3200" dirty="0" err="1"/>
              <a:t>Allocability</a:t>
            </a:r>
            <a:r>
              <a:rPr lang="en-US" sz="3200" dirty="0"/>
              <a:t> </a:t>
            </a:r>
          </a:p>
          <a:p>
            <a:pPr marL="457200" lvl="0" indent="-431800" rtl="0">
              <a:spcBef>
                <a:spcPts val="0"/>
              </a:spcBef>
              <a:buSzPct val="100000"/>
            </a:pPr>
            <a:r>
              <a:rPr lang="en-US" sz="3200" dirty="0"/>
              <a:t>Conformance </a:t>
            </a:r>
          </a:p>
          <a:p>
            <a:pPr marL="457200" lvl="0" indent="-431800" rtl="0">
              <a:spcBef>
                <a:spcPts val="0"/>
              </a:spcBef>
              <a:buSzPct val="100000"/>
            </a:pPr>
            <a:endParaRPr lang="en-US" sz="3200" dirty="0"/>
          </a:p>
        </p:txBody>
      </p:sp>
      <p:sp>
        <p:nvSpPr>
          <p:cNvPr id="143" name="Shape 143"/>
          <p:cNvSpPr txBox="1">
            <a:spLocks noGrp="1"/>
          </p:cNvSpPr>
          <p:nvPr>
            <p:ph sz="half" idx="2"/>
          </p:nvPr>
        </p:nvSpPr>
        <p:spPr>
          <a:prstGeom prst="rect">
            <a:avLst/>
          </a:prstGeom>
        </p:spPr>
        <p:txBody>
          <a:bodyPr lIns="91425" tIns="91425" rIns="91425" bIns="91425" anchor="t" anchorCtr="0">
            <a:noAutofit/>
          </a:bodyPr>
          <a:lstStyle/>
          <a:p>
            <a:pPr marL="457200" lvl="0" indent="-431800" rtl="0">
              <a:spcBef>
                <a:spcPts val="0"/>
              </a:spcBef>
              <a:buSzPct val="100000"/>
            </a:pPr>
            <a:r>
              <a:rPr lang="en-US" sz="3200" dirty="0" smtClean="0"/>
              <a:t>Direct </a:t>
            </a:r>
            <a:r>
              <a:rPr lang="en-US" sz="3200" dirty="0"/>
              <a:t>Cost</a:t>
            </a:r>
          </a:p>
          <a:p>
            <a:pPr marL="457200" lvl="0" indent="-431800" rtl="0">
              <a:spcBef>
                <a:spcPts val="0"/>
              </a:spcBef>
              <a:buSzPct val="100000"/>
            </a:pPr>
            <a:r>
              <a:rPr lang="en-US" sz="3200" dirty="0" smtClean="0"/>
              <a:t>Indirect Cost</a:t>
            </a:r>
          </a:p>
          <a:p>
            <a:pPr marL="457200" lvl="0" indent="-431800">
              <a:spcBef>
                <a:spcPts val="0"/>
              </a:spcBef>
              <a:buSzPct val="100000"/>
            </a:pPr>
            <a:r>
              <a:rPr lang="en-US" sz="3200" dirty="0"/>
              <a:t>Allowability</a:t>
            </a:r>
            <a:endParaRPr lang="en-US" sz="3200" dirty="0" smtClean="0"/>
          </a:p>
        </p:txBody>
      </p:sp>
      <p:sp>
        <p:nvSpPr>
          <p:cNvPr id="144" name="Shape 144"/>
          <p:cNvSpPr txBox="1"/>
          <p:nvPr/>
        </p:nvSpPr>
        <p:spPr>
          <a:xfrm>
            <a:off x="3067022" y="4916666"/>
            <a:ext cx="6853287" cy="1674000"/>
          </a:xfrm>
          <a:prstGeom prst="rect">
            <a:avLst/>
          </a:prstGeom>
          <a:noFill/>
          <a:ln>
            <a:noFill/>
          </a:ln>
        </p:spPr>
        <p:txBody>
          <a:bodyPr lIns="91425" tIns="91425" rIns="91425" bIns="91425" anchor="t" anchorCtr="0">
            <a:noAutofit/>
          </a:bodyPr>
          <a:lstStyle/>
          <a:p>
            <a:pPr lvl="0" rtl="0">
              <a:spcBef>
                <a:spcPts val="0"/>
              </a:spcBef>
              <a:buNone/>
            </a:pPr>
            <a:r>
              <a:rPr lang="en-US" sz="3000" b="1" dirty="0" smtClean="0">
                <a:latin typeface="Calibri"/>
                <a:ea typeface="Calibri"/>
                <a:cs typeface="Calibri"/>
                <a:sym typeface="Calibri"/>
              </a:rPr>
              <a:t>MUST</a:t>
            </a:r>
            <a:r>
              <a:rPr lang="en-US" sz="3000" dirty="0" smtClean="0">
                <a:latin typeface="Calibri"/>
                <a:ea typeface="Calibri"/>
                <a:cs typeface="Calibri"/>
                <a:sym typeface="Calibri"/>
              </a:rPr>
              <a:t> </a:t>
            </a:r>
            <a:r>
              <a:rPr lang="en-US" sz="3000" dirty="0">
                <a:latin typeface="Calibri"/>
                <a:ea typeface="Calibri"/>
                <a:cs typeface="Calibri"/>
                <a:sym typeface="Calibri"/>
              </a:rPr>
              <a:t>= REQUIRED</a:t>
            </a:r>
          </a:p>
          <a:p>
            <a:pPr lvl="0">
              <a:spcBef>
                <a:spcPts val="0"/>
              </a:spcBef>
              <a:buNone/>
            </a:pPr>
            <a:r>
              <a:rPr lang="en-US" sz="3000" b="1" dirty="0">
                <a:latin typeface="Calibri"/>
                <a:ea typeface="Calibri"/>
                <a:cs typeface="Calibri"/>
                <a:sym typeface="Calibri"/>
              </a:rPr>
              <a:t>SHOULD</a:t>
            </a:r>
            <a:r>
              <a:rPr lang="en-US" sz="3000" dirty="0">
                <a:latin typeface="Calibri"/>
                <a:ea typeface="Calibri"/>
                <a:cs typeface="Calibri"/>
                <a:sym typeface="Calibri"/>
              </a:rPr>
              <a:t> = Best practice or recommended</a:t>
            </a:r>
          </a:p>
        </p:txBody>
      </p:sp>
      <p:pic>
        <p:nvPicPr>
          <p:cNvPr id="1026" name="Picture 2" descr="Free warni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018" y="5045975"/>
            <a:ext cx="948004" cy="87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31268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prstGeom prst="rect">
            <a:avLst/>
          </a:prstGeom>
        </p:spPr>
        <p:txBody>
          <a:bodyPr lIns="91425" tIns="91425" rIns="91425" bIns="91425" anchor="ctr" anchorCtr="0">
            <a:noAutofit/>
          </a:bodyPr>
          <a:lstStyle/>
          <a:p>
            <a:pPr lvl="0" algn="l">
              <a:spcBef>
                <a:spcPts val="0"/>
              </a:spcBef>
              <a:buNone/>
            </a:pPr>
            <a:r>
              <a:rPr lang="en-US" dirty="0"/>
              <a:t>Reasonableness</a:t>
            </a:r>
          </a:p>
        </p:txBody>
      </p:sp>
      <p:sp>
        <p:nvSpPr>
          <p:cNvPr id="150" name="Shape 150"/>
          <p:cNvSpPr txBox="1">
            <a:spLocks noGrp="1"/>
          </p:cNvSpPr>
          <p:nvPr>
            <p:ph idx="1"/>
          </p:nvPr>
        </p:nvSpPr>
        <p:spPr>
          <a:prstGeom prst="rect">
            <a:avLst/>
          </a:prstGeom>
        </p:spPr>
        <p:txBody>
          <a:bodyPr lIns="91425" tIns="91425" rIns="91425" bIns="91425" anchor="t" anchorCtr="0">
            <a:noAutofit/>
          </a:bodyPr>
          <a:lstStyle/>
          <a:p>
            <a:pPr lvl="0" algn="just" rtl="0">
              <a:spcBef>
                <a:spcPts val="0"/>
              </a:spcBef>
              <a:buNone/>
            </a:pPr>
            <a:r>
              <a:rPr lang="en-US" sz="3200" b="1" dirty="0"/>
              <a:t>§200.404 - Reasonable </a:t>
            </a:r>
            <a:r>
              <a:rPr lang="en-US" sz="3200" b="1" dirty="0" smtClean="0"/>
              <a:t>costs</a:t>
            </a:r>
          </a:p>
          <a:p>
            <a:pPr lvl="0" algn="just" rtl="0">
              <a:spcBef>
                <a:spcPts val="0"/>
              </a:spcBef>
              <a:buNone/>
            </a:pPr>
            <a:r>
              <a:rPr lang="en-US" sz="3200" b="1" dirty="0"/>
              <a:t>	</a:t>
            </a:r>
            <a:r>
              <a:rPr lang="en-US" sz="3200" dirty="0" smtClean="0"/>
              <a:t>A </a:t>
            </a:r>
            <a:r>
              <a:rPr lang="en-US" sz="3200" dirty="0"/>
              <a:t>cost is reasonable if, in its nature and amount, it does not exceed that which would be incurred by a </a:t>
            </a:r>
            <a:r>
              <a:rPr lang="en-US" sz="3200" b="1" dirty="0"/>
              <a:t>prudent</a:t>
            </a:r>
            <a:r>
              <a:rPr lang="en-US" sz="3200" dirty="0"/>
              <a:t> person under the circumstances prevailing at the time the decision was made to incur the cost. </a:t>
            </a:r>
          </a:p>
          <a:p>
            <a:pPr marL="744538" lvl="0" indent="-461963" algn="just" rtl="0">
              <a:spcBef>
                <a:spcPts val="0"/>
              </a:spcBef>
              <a:buSzPct val="100000"/>
            </a:pPr>
            <a:r>
              <a:rPr lang="en-US" sz="3200" b="1" dirty="0"/>
              <a:t>O</a:t>
            </a:r>
            <a:r>
              <a:rPr lang="en-US" sz="3200" b="1" dirty="0" smtClean="0"/>
              <a:t>rdinary </a:t>
            </a:r>
            <a:r>
              <a:rPr lang="en-US" sz="3200" b="1" dirty="0"/>
              <a:t>and necessary</a:t>
            </a:r>
            <a:r>
              <a:rPr lang="en-US" sz="3200" dirty="0"/>
              <a:t> for the operation of the non-Federal entity or the proper and efficient performance of the Federal award.</a:t>
            </a:r>
          </a:p>
          <a:p>
            <a:pPr marL="0" lvl="0" indent="0">
              <a:spcBef>
                <a:spcPts val="0"/>
              </a:spcBef>
              <a:buNone/>
            </a:pPr>
            <a:r>
              <a:rPr lang="en-US" dirty="0"/>
              <a:t/>
            </a:r>
            <a:br>
              <a:rPr lang="en-US" dirty="0"/>
            </a:br>
            <a:endParaRPr lang="en-US" dirty="0"/>
          </a:p>
        </p:txBody>
      </p:sp>
    </p:spTree>
    <p:extLst>
      <p:ext uri="{BB962C8B-B14F-4D97-AF65-F5344CB8AC3E}">
        <p14:creationId xmlns:p14="http://schemas.microsoft.com/office/powerpoint/2010/main" val="124651834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prstGeom prst="rect">
            <a:avLst/>
          </a:prstGeom>
        </p:spPr>
        <p:txBody>
          <a:bodyPr lIns="91425" tIns="91425" rIns="91425" bIns="91425" anchor="ctr" anchorCtr="0">
            <a:noAutofit/>
          </a:bodyPr>
          <a:lstStyle/>
          <a:p>
            <a:pPr lvl="0" algn="l">
              <a:spcBef>
                <a:spcPts val="0"/>
              </a:spcBef>
              <a:buNone/>
            </a:pPr>
            <a:r>
              <a:rPr lang="en-US" dirty="0"/>
              <a:t>Reasonableness (</a:t>
            </a:r>
            <a:r>
              <a:rPr lang="en-US" dirty="0" err="1"/>
              <a:t>cont</a:t>
            </a:r>
            <a:r>
              <a:rPr lang="en-US" dirty="0"/>
              <a:t>)</a:t>
            </a:r>
          </a:p>
        </p:txBody>
      </p:sp>
      <p:sp>
        <p:nvSpPr>
          <p:cNvPr id="156" name="Shape 156"/>
          <p:cNvSpPr txBox="1">
            <a:spLocks noGrp="1"/>
          </p:cNvSpPr>
          <p:nvPr>
            <p:ph idx="1"/>
          </p:nvPr>
        </p:nvSpPr>
        <p:spPr>
          <a:xfrm>
            <a:off x="1375528" y="782730"/>
            <a:ext cx="10515600" cy="4351200"/>
          </a:xfrm>
          <a:prstGeom prst="rect">
            <a:avLst/>
          </a:prstGeom>
        </p:spPr>
        <p:txBody>
          <a:bodyPr lIns="91425" tIns="91425" rIns="91425" bIns="91425" anchor="t" anchorCtr="0">
            <a:noAutofit/>
          </a:bodyPr>
          <a:lstStyle/>
          <a:p>
            <a:pPr marL="457200" lvl="0" indent="-431800" algn="just" rtl="0">
              <a:spcBef>
                <a:spcPts val="0"/>
              </a:spcBef>
              <a:buSzPct val="100000"/>
            </a:pPr>
            <a:r>
              <a:rPr lang="en-US" sz="3200" b="1" dirty="0"/>
              <a:t>Requirements</a:t>
            </a:r>
            <a:r>
              <a:rPr lang="en-US" sz="3200" dirty="0"/>
              <a:t> </a:t>
            </a:r>
          </a:p>
          <a:p>
            <a:pPr marL="914400" lvl="1" indent="-431800" algn="just" rtl="0">
              <a:spcBef>
                <a:spcPts val="0"/>
              </a:spcBef>
              <a:buSzPct val="100000"/>
            </a:pPr>
            <a:r>
              <a:rPr lang="en-US" sz="3200" dirty="0"/>
              <a:t>sound business practices</a:t>
            </a:r>
          </a:p>
          <a:p>
            <a:pPr marL="914400" lvl="1" indent="-431800" algn="just" rtl="0">
              <a:spcBef>
                <a:spcPts val="0"/>
              </a:spcBef>
              <a:buSzPct val="100000"/>
            </a:pPr>
            <a:r>
              <a:rPr lang="en-US" sz="3200" dirty="0"/>
              <a:t>arm's-length bargaining</a:t>
            </a:r>
          </a:p>
          <a:p>
            <a:pPr marL="914400" lvl="1" indent="-431800" algn="just" rtl="0">
              <a:spcBef>
                <a:spcPts val="0"/>
              </a:spcBef>
              <a:buSzPct val="100000"/>
            </a:pPr>
            <a:r>
              <a:rPr lang="en-US" sz="3200" dirty="0"/>
              <a:t>Follow federal, state, local, tribal, and other laws and regulations</a:t>
            </a:r>
          </a:p>
          <a:p>
            <a:pPr marL="914400" lvl="1" indent="-431800" algn="just" rtl="0">
              <a:spcBef>
                <a:spcPts val="0"/>
              </a:spcBef>
              <a:buSzPct val="100000"/>
            </a:pPr>
            <a:r>
              <a:rPr lang="en-US" sz="3200" dirty="0"/>
              <a:t>Follow terms and conditions of the Federal </a:t>
            </a:r>
            <a:r>
              <a:rPr lang="en-US" sz="3200" dirty="0" smtClean="0"/>
              <a:t>award</a:t>
            </a:r>
            <a:endParaRPr lang="en-US" sz="3200" dirty="0"/>
          </a:p>
          <a:p>
            <a:pPr marL="914400" lvl="1" indent="-419100" algn="just" rtl="0">
              <a:spcBef>
                <a:spcPts val="1000"/>
              </a:spcBef>
              <a:buSzPct val="100000"/>
            </a:pPr>
            <a:r>
              <a:rPr lang="en-US" sz="3000" dirty="0"/>
              <a:t>Market prices for comparable goods or services for the </a:t>
            </a:r>
            <a:r>
              <a:rPr lang="en-US" sz="3000" b="1" dirty="0"/>
              <a:t>geographic </a:t>
            </a:r>
            <a:r>
              <a:rPr lang="en-US" sz="3000" b="1" dirty="0" smtClean="0"/>
              <a:t>area</a:t>
            </a:r>
            <a:endParaRPr lang="en-US" sz="3000" b="1" dirty="0"/>
          </a:p>
          <a:p>
            <a:pPr marL="914400" lvl="1" indent="-419100" algn="just" rtl="0">
              <a:spcBef>
                <a:spcPts val="1000"/>
              </a:spcBef>
              <a:buSzPct val="100000"/>
            </a:pPr>
            <a:r>
              <a:rPr lang="en-US" sz="3000" dirty="0" smtClean="0"/>
              <a:t>Prudence</a:t>
            </a:r>
            <a:endParaRPr lang="en-US" sz="3000" dirty="0"/>
          </a:p>
          <a:p>
            <a:pPr marL="914400" lvl="1" indent="-419100" algn="just" rtl="0">
              <a:spcBef>
                <a:spcPts val="1000"/>
              </a:spcBef>
              <a:buSzPct val="100000"/>
            </a:pPr>
            <a:r>
              <a:rPr lang="en-US" sz="3000" dirty="0"/>
              <a:t>Evaluate deviations from established practices and </a:t>
            </a:r>
            <a:r>
              <a:rPr lang="en-US" sz="3000" dirty="0" smtClean="0"/>
              <a:t>policies</a:t>
            </a:r>
            <a:endParaRPr lang="en-US" sz="3000" dirty="0"/>
          </a:p>
        </p:txBody>
      </p:sp>
    </p:spTree>
    <p:extLst>
      <p:ext uri="{BB962C8B-B14F-4D97-AF65-F5344CB8AC3E}">
        <p14:creationId xmlns:p14="http://schemas.microsoft.com/office/powerpoint/2010/main" val="52453530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prstGeom prst="rect">
            <a:avLst/>
          </a:prstGeom>
        </p:spPr>
        <p:txBody>
          <a:bodyPr lIns="91425" tIns="91425" rIns="91425" bIns="91425" anchor="ctr" anchorCtr="0">
            <a:noAutofit/>
          </a:bodyPr>
          <a:lstStyle/>
          <a:p>
            <a:pPr lvl="0" algn="l">
              <a:spcBef>
                <a:spcPts val="0"/>
              </a:spcBef>
              <a:buNone/>
            </a:pPr>
            <a:r>
              <a:rPr lang="en-US" dirty="0" err="1"/>
              <a:t>Allocability</a:t>
            </a:r>
            <a:endParaRPr lang="en-US" dirty="0"/>
          </a:p>
        </p:txBody>
      </p:sp>
      <p:sp>
        <p:nvSpPr>
          <p:cNvPr id="162" name="Shape 162"/>
          <p:cNvSpPr txBox="1">
            <a:spLocks noGrp="1"/>
          </p:cNvSpPr>
          <p:nvPr>
            <p:ph idx="1"/>
          </p:nvPr>
        </p:nvSpPr>
        <p:spPr>
          <a:prstGeom prst="rect">
            <a:avLst/>
          </a:prstGeom>
        </p:spPr>
        <p:txBody>
          <a:bodyPr lIns="91425" tIns="91425" rIns="91425" bIns="91425" anchor="t" anchorCtr="0">
            <a:noAutofit/>
          </a:bodyPr>
          <a:lstStyle/>
          <a:p>
            <a:pPr marL="0" lvl="0" indent="0" algn="just">
              <a:spcBef>
                <a:spcPts val="0"/>
              </a:spcBef>
              <a:buNone/>
            </a:pPr>
            <a:r>
              <a:rPr lang="en-US" sz="3200" b="1" dirty="0"/>
              <a:t>§200.405   Allocable costs</a:t>
            </a:r>
            <a:r>
              <a:rPr lang="en-US" sz="3200" b="1" dirty="0" smtClean="0"/>
              <a:t>.</a:t>
            </a:r>
          </a:p>
          <a:p>
            <a:pPr marL="0" lvl="0" indent="0" algn="just">
              <a:spcBef>
                <a:spcPts val="0"/>
              </a:spcBef>
              <a:buNone/>
            </a:pPr>
            <a:r>
              <a:rPr lang="en-US" sz="3200" dirty="0" smtClean="0"/>
              <a:t>A </a:t>
            </a:r>
            <a:r>
              <a:rPr lang="en-US" sz="3200" dirty="0"/>
              <a:t>cost is allocable to a particular Federal award or other cost objective if the goods or services involved are chargeable or </a:t>
            </a:r>
            <a:r>
              <a:rPr lang="en-US" sz="3200" b="1" dirty="0"/>
              <a:t>assignable</a:t>
            </a:r>
            <a:r>
              <a:rPr lang="en-US" sz="3200" dirty="0"/>
              <a:t> to that Federal award or cost objective in </a:t>
            </a:r>
            <a:r>
              <a:rPr lang="en-US" sz="3200" b="1" dirty="0"/>
              <a:t>accordance with relative benefits</a:t>
            </a:r>
            <a:r>
              <a:rPr lang="en-US" sz="3200" dirty="0"/>
              <a:t> received. </a:t>
            </a:r>
            <a:br>
              <a:rPr lang="en-US" sz="3200" dirty="0"/>
            </a:br>
            <a:r>
              <a:rPr lang="en-US" dirty="0"/>
              <a:t/>
            </a:r>
            <a:br>
              <a:rPr lang="en-US" dirty="0"/>
            </a:br>
            <a:endParaRPr lang="en-US" dirty="0"/>
          </a:p>
        </p:txBody>
      </p:sp>
      <p:pic>
        <p:nvPicPr>
          <p:cNvPr id="3" name="Picture 2"/>
          <p:cNvPicPr>
            <a:picLocks noChangeAspect="1"/>
          </p:cNvPicPr>
          <p:nvPr/>
        </p:nvPicPr>
        <p:blipFill>
          <a:blip r:embed="rId3"/>
          <a:stretch>
            <a:fillRect/>
          </a:stretch>
        </p:blipFill>
        <p:spPr>
          <a:xfrm>
            <a:off x="8869920" y="4795563"/>
            <a:ext cx="2633103" cy="186475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63683613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prstGeom prst="rect">
            <a:avLst/>
          </a:prstGeom>
        </p:spPr>
        <p:txBody>
          <a:bodyPr lIns="91425" tIns="91425" rIns="91425" bIns="91425" anchor="ctr" anchorCtr="0">
            <a:noAutofit/>
          </a:bodyPr>
          <a:lstStyle/>
          <a:p>
            <a:pPr lvl="0" algn="l">
              <a:spcBef>
                <a:spcPts val="0"/>
              </a:spcBef>
              <a:buNone/>
            </a:pPr>
            <a:r>
              <a:rPr lang="en-US" dirty="0" err="1"/>
              <a:t>Allocability</a:t>
            </a:r>
            <a:r>
              <a:rPr lang="en-US" dirty="0"/>
              <a:t> (</a:t>
            </a:r>
            <a:r>
              <a:rPr lang="en-US" dirty="0" err="1"/>
              <a:t>cont</a:t>
            </a:r>
            <a:r>
              <a:rPr lang="en-US" dirty="0"/>
              <a:t>)</a:t>
            </a:r>
          </a:p>
        </p:txBody>
      </p:sp>
      <p:sp>
        <p:nvSpPr>
          <p:cNvPr id="168" name="Shape 168"/>
          <p:cNvSpPr txBox="1">
            <a:spLocks noGrp="1"/>
          </p:cNvSpPr>
          <p:nvPr>
            <p:ph sz="half" idx="1"/>
          </p:nvPr>
        </p:nvSpPr>
        <p:spPr>
          <a:xfrm>
            <a:off x="1598611" y="1027523"/>
            <a:ext cx="4895055" cy="4207497"/>
          </a:xfrm>
          <a:prstGeom prst="rect">
            <a:avLst/>
          </a:prstGeom>
        </p:spPr>
        <p:txBody>
          <a:bodyPr lIns="91425" tIns="91425" rIns="91425" bIns="91425" anchor="t" anchorCtr="0">
            <a:noAutofit/>
          </a:bodyPr>
          <a:lstStyle/>
          <a:p>
            <a:pPr marL="0" lvl="0" indent="0" rtl="0">
              <a:spcBef>
                <a:spcPts val="0"/>
              </a:spcBef>
              <a:buNone/>
            </a:pPr>
            <a:r>
              <a:rPr lang="en-US" sz="3200" b="1" dirty="0"/>
              <a:t>Tests for </a:t>
            </a:r>
            <a:r>
              <a:rPr lang="en-US" sz="3200" b="1" dirty="0" err="1"/>
              <a:t>allocability</a:t>
            </a:r>
            <a:r>
              <a:rPr lang="en-US" sz="3200" b="1" dirty="0"/>
              <a:t>:</a:t>
            </a:r>
          </a:p>
          <a:p>
            <a:pPr marL="457200" lvl="0" indent="-419100" rtl="0">
              <a:spcBef>
                <a:spcPts val="0"/>
              </a:spcBef>
              <a:buSzPct val="100000"/>
            </a:pPr>
            <a:r>
              <a:rPr lang="en-US" sz="3000" dirty="0"/>
              <a:t>Is </a:t>
            </a:r>
            <a:r>
              <a:rPr lang="en-US" sz="3000" b="1" dirty="0"/>
              <a:t>incurred specifically</a:t>
            </a:r>
            <a:r>
              <a:rPr lang="en-US" sz="3000" dirty="0"/>
              <a:t> for the Federal </a:t>
            </a:r>
            <a:r>
              <a:rPr lang="en-US" sz="3000" dirty="0" smtClean="0"/>
              <a:t>award</a:t>
            </a:r>
            <a:endParaRPr lang="en-US" sz="3000" dirty="0"/>
          </a:p>
          <a:p>
            <a:pPr marL="457200" lvl="0" indent="-419100" rtl="0">
              <a:spcBef>
                <a:spcPts val="0"/>
              </a:spcBef>
              <a:buSzPct val="100000"/>
            </a:pPr>
            <a:r>
              <a:rPr lang="en-US" sz="3000" dirty="0"/>
              <a:t>Cost benefits both sponsored agreement &amp; other work in proportions that can be approximated by reasonable </a:t>
            </a:r>
            <a:r>
              <a:rPr lang="en-US" sz="3000" dirty="0" smtClean="0"/>
              <a:t>methods</a:t>
            </a:r>
            <a:endParaRPr lang="en-US" sz="3000" dirty="0"/>
          </a:p>
        </p:txBody>
      </p:sp>
      <p:sp>
        <p:nvSpPr>
          <p:cNvPr id="169" name="Shape 169"/>
          <p:cNvSpPr txBox="1">
            <a:spLocks noGrp="1"/>
          </p:cNvSpPr>
          <p:nvPr>
            <p:ph sz="half" idx="2"/>
          </p:nvPr>
        </p:nvSpPr>
        <p:spPr>
          <a:prstGeom prst="rect">
            <a:avLst/>
          </a:prstGeom>
        </p:spPr>
        <p:txBody>
          <a:bodyPr lIns="91425" tIns="91425" rIns="91425" bIns="91425" anchor="t" anchorCtr="0">
            <a:noAutofit/>
          </a:bodyPr>
          <a:lstStyle/>
          <a:p>
            <a:pPr marL="457200" lvl="0" indent="-419100" rtl="0">
              <a:spcBef>
                <a:spcPts val="0"/>
              </a:spcBef>
              <a:buSzPct val="100000"/>
            </a:pPr>
            <a:r>
              <a:rPr lang="en-US" sz="3000" dirty="0"/>
              <a:t>Is </a:t>
            </a:r>
            <a:r>
              <a:rPr lang="en-US" sz="3000" b="1" dirty="0"/>
              <a:t>necessary</a:t>
            </a:r>
            <a:r>
              <a:rPr lang="en-US" sz="3000" dirty="0"/>
              <a:t> to the overall operation of institution and is deemed to be assignable in part to sponsored </a:t>
            </a:r>
            <a:r>
              <a:rPr lang="en-US" sz="3000" dirty="0" smtClean="0"/>
              <a:t>projects</a:t>
            </a:r>
            <a:endParaRPr lang="en-US" sz="3000" dirty="0"/>
          </a:p>
          <a:p>
            <a:pPr marL="457200" lvl="0" indent="-419100" rtl="0">
              <a:spcBef>
                <a:spcPts val="0"/>
              </a:spcBef>
              <a:buSzPct val="100000"/>
            </a:pPr>
            <a:r>
              <a:rPr lang="en-US" sz="3000" b="1" dirty="0"/>
              <a:t>No shifting of costs</a:t>
            </a:r>
            <a:r>
              <a:rPr lang="en-US" sz="3000" dirty="0"/>
              <a:t> from one fund to another to cover cost overruns, avoid restrictions on agreement or for reasons of </a:t>
            </a:r>
            <a:r>
              <a:rPr lang="en-US" sz="3000" dirty="0" smtClean="0"/>
              <a:t>convenience</a:t>
            </a:r>
            <a:endParaRPr lang="en-US" sz="3000" dirty="0"/>
          </a:p>
          <a:p>
            <a:pPr lvl="0">
              <a:spcBef>
                <a:spcPts val="0"/>
              </a:spcBef>
              <a:buNone/>
            </a:pPr>
            <a:endParaRPr dirty="0"/>
          </a:p>
        </p:txBody>
      </p:sp>
    </p:spTree>
    <p:extLst>
      <p:ext uri="{BB962C8B-B14F-4D97-AF65-F5344CB8AC3E}">
        <p14:creationId xmlns:p14="http://schemas.microsoft.com/office/powerpoint/2010/main" val="463036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prstGeom prst="rect">
            <a:avLst/>
          </a:prstGeom>
        </p:spPr>
        <p:txBody>
          <a:bodyPr lIns="91425" tIns="91425" rIns="91425" bIns="91425" anchor="ctr" anchorCtr="0">
            <a:noAutofit/>
          </a:bodyPr>
          <a:lstStyle/>
          <a:p>
            <a:pPr lvl="0" algn="l">
              <a:spcBef>
                <a:spcPts val="0"/>
              </a:spcBef>
              <a:buNone/>
            </a:pPr>
            <a:r>
              <a:rPr lang="en-US" dirty="0"/>
              <a:t>Conformance</a:t>
            </a:r>
          </a:p>
        </p:txBody>
      </p:sp>
      <p:sp>
        <p:nvSpPr>
          <p:cNvPr id="175" name="Shape 175"/>
          <p:cNvSpPr txBox="1">
            <a:spLocks noGrp="1"/>
          </p:cNvSpPr>
          <p:nvPr>
            <p:ph idx="1"/>
          </p:nvPr>
        </p:nvSpPr>
        <p:spPr>
          <a:prstGeom prst="rect">
            <a:avLst/>
          </a:prstGeom>
        </p:spPr>
        <p:txBody>
          <a:bodyPr lIns="91425" tIns="91425" rIns="91425" bIns="91425" anchor="t" anchorCtr="0">
            <a:noAutofit/>
          </a:bodyPr>
          <a:lstStyle/>
          <a:p>
            <a:pPr marL="0" lvl="0" indent="0" algn="just">
              <a:spcBef>
                <a:spcPts val="0"/>
              </a:spcBef>
              <a:buNone/>
            </a:pPr>
            <a:r>
              <a:rPr lang="en-US" sz="3200" dirty="0"/>
              <a:t>Test for </a:t>
            </a:r>
            <a:r>
              <a:rPr lang="en-US" sz="3200" dirty="0" err="1"/>
              <a:t>allowability</a:t>
            </a:r>
            <a:r>
              <a:rPr lang="en-US" sz="3200" dirty="0"/>
              <a:t>-conformance deals with </a:t>
            </a:r>
            <a:r>
              <a:rPr lang="en-US" sz="3200" dirty="0" smtClean="0"/>
              <a:t>limitations and </a:t>
            </a:r>
            <a:r>
              <a:rPr lang="en-US" sz="3200" dirty="0"/>
              <a:t>exclusions as contained in the </a:t>
            </a:r>
            <a:r>
              <a:rPr lang="en-US" sz="3200" b="1" dirty="0"/>
              <a:t>terms and </a:t>
            </a:r>
            <a:r>
              <a:rPr lang="en-US" sz="3200" b="1" dirty="0" smtClean="0"/>
              <a:t>conditions of </a:t>
            </a:r>
            <a:r>
              <a:rPr lang="en-US" sz="3200" b="1" dirty="0"/>
              <a:t>award</a:t>
            </a:r>
            <a:r>
              <a:rPr lang="en-US" sz="3200" dirty="0"/>
              <a:t>, including those in the cost principles </a:t>
            </a:r>
            <a:r>
              <a:rPr lang="en-US" sz="3200" b="1" dirty="0"/>
              <a:t>varies</a:t>
            </a:r>
            <a:r>
              <a:rPr lang="en-US" sz="3200" dirty="0"/>
              <a:t> </a:t>
            </a:r>
            <a:r>
              <a:rPr lang="en-US" sz="3200" dirty="0" smtClean="0"/>
              <a:t>by the </a:t>
            </a:r>
            <a:r>
              <a:rPr lang="en-US" sz="3200" dirty="0"/>
              <a:t>type of activity, </a:t>
            </a:r>
            <a:r>
              <a:rPr lang="en-US" sz="3200" b="1" dirty="0"/>
              <a:t>the type of recipient</a:t>
            </a:r>
            <a:r>
              <a:rPr lang="en-US" sz="3200" dirty="0"/>
              <a:t>, and </a:t>
            </a:r>
            <a:r>
              <a:rPr lang="en-US" sz="3200" dirty="0" smtClean="0"/>
              <a:t>other characteristics </a:t>
            </a:r>
            <a:r>
              <a:rPr lang="en-US" sz="3200" dirty="0"/>
              <a:t>of individual awards.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732" y="4835949"/>
            <a:ext cx="2047291" cy="180523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518958038"/>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prstGeom prst="rect">
            <a:avLst/>
          </a:prstGeom>
        </p:spPr>
        <p:txBody>
          <a:bodyPr lIns="91425" tIns="91425" rIns="91425" bIns="91425" anchor="ctr" anchorCtr="0">
            <a:noAutofit/>
          </a:bodyPr>
          <a:lstStyle/>
          <a:p>
            <a:pPr lvl="0" algn="l">
              <a:spcBef>
                <a:spcPts val="0"/>
              </a:spcBef>
              <a:buNone/>
            </a:pPr>
            <a:r>
              <a:rPr lang="en-US" dirty="0"/>
              <a:t>Direct	</a:t>
            </a:r>
          </a:p>
        </p:txBody>
      </p:sp>
      <p:sp>
        <p:nvSpPr>
          <p:cNvPr id="260" name="Shape 260"/>
          <p:cNvSpPr txBox="1">
            <a:spLocks noGrp="1"/>
          </p:cNvSpPr>
          <p:nvPr>
            <p:ph idx="1"/>
          </p:nvPr>
        </p:nvSpPr>
        <p:spPr>
          <a:prstGeom prst="rect">
            <a:avLst/>
          </a:prstGeom>
        </p:spPr>
        <p:txBody>
          <a:bodyPr lIns="91425" tIns="91425" rIns="91425" bIns="91425" anchor="t" anchorCtr="0">
            <a:noAutofit/>
          </a:bodyPr>
          <a:lstStyle/>
          <a:p>
            <a:pPr marL="0" lvl="0" indent="0" algn="just" rtl="0">
              <a:spcBef>
                <a:spcPts val="0"/>
              </a:spcBef>
              <a:buNone/>
            </a:pPr>
            <a:r>
              <a:rPr lang="en-US" sz="3200" b="1" dirty="0"/>
              <a:t>§200.413   Direct costs.</a:t>
            </a:r>
          </a:p>
          <a:p>
            <a:pPr marL="457200" lvl="0" indent="-431800" algn="just" rtl="0">
              <a:spcBef>
                <a:spcPts val="0"/>
              </a:spcBef>
              <a:buSzPct val="100000"/>
            </a:pPr>
            <a:r>
              <a:rPr lang="en-US" sz="3200" dirty="0"/>
              <a:t>Can be </a:t>
            </a:r>
            <a:r>
              <a:rPr lang="en-US" sz="3200" b="1" dirty="0"/>
              <a:t>identified specifically with a particular final cost objective,</a:t>
            </a:r>
            <a:r>
              <a:rPr lang="en-US" sz="3200" dirty="0"/>
              <a:t> such as a Federal award, or other internally or externally funded activity, or that </a:t>
            </a:r>
          </a:p>
          <a:p>
            <a:pPr marL="457200" lvl="0" indent="-431800" algn="just">
              <a:spcBef>
                <a:spcPts val="0"/>
              </a:spcBef>
              <a:buSzPct val="100000"/>
            </a:pPr>
            <a:r>
              <a:rPr lang="en-US" sz="3200" dirty="0"/>
              <a:t>Can be directly assigned to such activities relatively easily with a </a:t>
            </a:r>
            <a:r>
              <a:rPr lang="en-US" sz="3200" b="1" dirty="0"/>
              <a:t>high degree of accuracy</a:t>
            </a:r>
          </a:p>
        </p:txBody>
      </p:sp>
      <p:pic>
        <p:nvPicPr>
          <p:cNvPr id="2" name="Picture 1"/>
          <p:cNvPicPr>
            <a:picLocks noChangeAspect="1"/>
          </p:cNvPicPr>
          <p:nvPr/>
        </p:nvPicPr>
        <p:blipFill>
          <a:blip r:embed="rId3"/>
          <a:stretch>
            <a:fillRect/>
          </a:stretch>
        </p:blipFill>
        <p:spPr>
          <a:xfrm>
            <a:off x="9460733" y="5354426"/>
            <a:ext cx="2042290" cy="13377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29021560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prstGeom prst="rect">
            <a:avLst/>
          </a:prstGeom>
        </p:spPr>
        <p:txBody>
          <a:bodyPr lIns="91425" tIns="91425" rIns="91425" bIns="91425" anchor="ctr" anchorCtr="0">
            <a:noAutofit/>
          </a:bodyPr>
          <a:lstStyle/>
          <a:p>
            <a:pPr lvl="0" algn="l">
              <a:spcBef>
                <a:spcPts val="0"/>
              </a:spcBef>
              <a:buNone/>
            </a:pPr>
            <a:r>
              <a:rPr lang="en-US" dirty="0"/>
              <a:t>Indirect (F&amp;A)</a:t>
            </a:r>
          </a:p>
        </p:txBody>
      </p:sp>
      <p:sp>
        <p:nvSpPr>
          <p:cNvPr id="266" name="Shape 266"/>
          <p:cNvSpPr txBox="1">
            <a:spLocks noGrp="1"/>
          </p:cNvSpPr>
          <p:nvPr>
            <p:ph idx="1"/>
          </p:nvPr>
        </p:nvSpPr>
        <p:spPr>
          <a:xfrm>
            <a:off x="1484310" y="1392024"/>
            <a:ext cx="9572623" cy="4274000"/>
          </a:xfrm>
          <a:prstGeom prst="rect">
            <a:avLst/>
          </a:prstGeom>
        </p:spPr>
        <p:txBody>
          <a:bodyPr lIns="91425" tIns="91425" rIns="91425" bIns="91425" anchor="t" anchorCtr="0">
            <a:noAutofit/>
          </a:bodyPr>
          <a:lstStyle/>
          <a:p>
            <a:pPr lvl="0" algn="just" rtl="0">
              <a:spcBef>
                <a:spcPts val="0"/>
              </a:spcBef>
              <a:buNone/>
            </a:pPr>
            <a:r>
              <a:rPr lang="en-US" sz="3200" b="1" dirty="0"/>
              <a:t>§200.56   Indirect (F&amp;A) costs</a:t>
            </a:r>
          </a:p>
          <a:p>
            <a:pPr marL="457200" lvl="0" indent="-431800" algn="just" rtl="0">
              <a:spcBef>
                <a:spcPts val="0"/>
              </a:spcBef>
              <a:buSzPct val="100000"/>
            </a:pPr>
            <a:r>
              <a:rPr lang="en-US" sz="3200" dirty="0"/>
              <a:t>Indirect (F&amp;A) costs means those costs incurred for a </a:t>
            </a:r>
            <a:r>
              <a:rPr lang="en-US" sz="3200" b="1" dirty="0"/>
              <a:t>common or joint purpose benefiting more than one cost objective,</a:t>
            </a:r>
            <a:r>
              <a:rPr lang="en-US" sz="3200" dirty="0"/>
              <a:t> </a:t>
            </a:r>
          </a:p>
          <a:p>
            <a:pPr marL="457200" lvl="0" indent="-431800" algn="just" rtl="0">
              <a:spcBef>
                <a:spcPts val="0"/>
              </a:spcBef>
              <a:buSzPct val="100000"/>
            </a:pPr>
            <a:r>
              <a:rPr lang="en-US" sz="3200" b="1" dirty="0"/>
              <a:t>Not readily assignable</a:t>
            </a:r>
            <a:r>
              <a:rPr lang="en-US" sz="3200" dirty="0"/>
              <a:t> to the cost objectives specifically benefitted,</a:t>
            </a:r>
          </a:p>
          <a:p>
            <a:pPr marL="457200" lvl="0" indent="-431800" algn="just">
              <a:spcBef>
                <a:spcPts val="0"/>
              </a:spcBef>
              <a:buSzPct val="100000"/>
            </a:pPr>
            <a:r>
              <a:rPr lang="en-US" sz="3200" dirty="0"/>
              <a:t>Indirect (F&amp;A) cost pools </a:t>
            </a:r>
            <a:r>
              <a:rPr lang="en-US" sz="3200" b="1" dirty="0"/>
              <a:t>must be distributed to benefitted cost objectives </a:t>
            </a:r>
            <a:r>
              <a:rPr lang="en-US" sz="3200" dirty="0"/>
              <a:t>on bases that will produce an </a:t>
            </a:r>
            <a:r>
              <a:rPr lang="en-US" sz="3200" b="1" dirty="0"/>
              <a:t>equitable result </a:t>
            </a:r>
            <a:r>
              <a:rPr lang="en-US" sz="3200" dirty="0"/>
              <a:t>in consideration of relative benefits derived.</a:t>
            </a:r>
          </a:p>
        </p:txBody>
      </p:sp>
    </p:spTree>
    <p:extLst>
      <p:ext uri="{BB962C8B-B14F-4D97-AF65-F5344CB8AC3E}">
        <p14:creationId xmlns:p14="http://schemas.microsoft.com/office/powerpoint/2010/main" val="1105704316"/>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or Indirect (F&amp;A)</a:t>
            </a:r>
            <a:endParaRPr lang="es-ES_tradnl" dirty="0"/>
          </a:p>
        </p:txBody>
      </p:sp>
      <p:sp>
        <p:nvSpPr>
          <p:cNvPr id="3" name="Content Placeholder 2"/>
          <p:cNvSpPr>
            <a:spLocks noGrp="1"/>
          </p:cNvSpPr>
          <p:nvPr>
            <p:ph idx="1"/>
          </p:nvPr>
        </p:nvSpPr>
        <p:spPr/>
        <p:txBody>
          <a:bodyPr anchor="t">
            <a:normAutofit/>
          </a:bodyPr>
          <a:lstStyle/>
          <a:p>
            <a:pPr marL="0" indent="0" algn="just">
              <a:buNone/>
            </a:pPr>
            <a:r>
              <a:rPr lang="en-US" sz="3200" b="1" dirty="0"/>
              <a:t>§200.412   Classification of costs.</a:t>
            </a:r>
            <a:endParaRPr lang="es-ES_tradnl" sz="3200" dirty="0"/>
          </a:p>
          <a:p>
            <a:pPr lvl="0" algn="just"/>
            <a:r>
              <a:rPr lang="en-US" sz="3200" dirty="0"/>
              <a:t>There is </a:t>
            </a:r>
            <a:r>
              <a:rPr lang="en-US" sz="3200" b="1" u="sng" dirty="0"/>
              <a:t>no universal rule</a:t>
            </a:r>
            <a:r>
              <a:rPr lang="en-US" sz="3200" dirty="0"/>
              <a:t> for classifying certain costs as either direct or indirect (F&amp;A) </a:t>
            </a:r>
            <a:endParaRPr lang="es-ES_tradnl" sz="3200" dirty="0"/>
          </a:p>
          <a:p>
            <a:pPr algn="just"/>
            <a:r>
              <a:rPr lang="en-US" sz="3200" dirty="0"/>
              <a:t>A cost may be direct with respect to some specific service or function, but indirect with respect to the Federal award or other final cost objective.</a:t>
            </a:r>
            <a:endParaRPr lang="es-ES_tradnl" sz="3200" dirty="0"/>
          </a:p>
        </p:txBody>
      </p:sp>
    </p:spTree>
    <p:extLst>
      <p:ext uri="{BB962C8B-B14F-4D97-AF65-F5344CB8AC3E}">
        <p14:creationId xmlns:p14="http://schemas.microsoft.com/office/powerpoint/2010/main" val="14386538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or Indirect (F&amp;A)(Cont.)</a:t>
            </a:r>
            <a:endParaRPr lang="es-ES_tradnl" dirty="0"/>
          </a:p>
        </p:txBody>
      </p:sp>
      <p:sp>
        <p:nvSpPr>
          <p:cNvPr id="3" name="Content Placeholder 2"/>
          <p:cNvSpPr>
            <a:spLocks noGrp="1"/>
          </p:cNvSpPr>
          <p:nvPr>
            <p:ph idx="1"/>
          </p:nvPr>
        </p:nvSpPr>
        <p:spPr/>
        <p:txBody>
          <a:bodyPr anchor="t"/>
          <a:lstStyle/>
          <a:p>
            <a:r>
              <a:rPr lang="en-US" sz="3200" dirty="0" smtClean="0"/>
              <a:t>Item </a:t>
            </a:r>
            <a:r>
              <a:rPr lang="en-US" sz="3200" dirty="0"/>
              <a:t>of cost incurred for the same purpose be treated consistently in like circumstances either as a direct or an indirect (F&amp;A) </a:t>
            </a:r>
          </a:p>
          <a:p>
            <a:r>
              <a:rPr lang="en-US" sz="3200" dirty="0" smtClean="0"/>
              <a:t>Context </a:t>
            </a:r>
            <a:r>
              <a:rPr lang="en-US" sz="3200" dirty="0"/>
              <a:t>is important</a:t>
            </a:r>
            <a:r>
              <a:rPr lang="en-US" dirty="0"/>
              <a:t> </a:t>
            </a:r>
          </a:p>
          <a:p>
            <a:endParaRPr lang="es-ES_tradnl" dirty="0"/>
          </a:p>
        </p:txBody>
      </p:sp>
    </p:spTree>
    <p:extLst>
      <p:ext uri="{BB962C8B-B14F-4D97-AF65-F5344CB8AC3E}">
        <p14:creationId xmlns:p14="http://schemas.microsoft.com/office/powerpoint/2010/main" val="202640601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prstGeom prst="rect">
            <a:avLst/>
          </a:prstGeom>
        </p:spPr>
        <p:txBody>
          <a:bodyPr lIns="91425" tIns="91425" rIns="91425" bIns="91425" anchor="ctr" anchorCtr="0">
            <a:noAutofit/>
          </a:bodyPr>
          <a:lstStyle/>
          <a:p>
            <a:pPr lvl="0">
              <a:spcBef>
                <a:spcPts val="0"/>
              </a:spcBef>
            </a:pPr>
            <a:r>
              <a:rPr lang="en-US" dirty="0" smtClean="0"/>
              <a:t>Objectives for today</a:t>
            </a:r>
            <a:endParaRPr lang="en-US" sz="2400" b="0" i="1" dirty="0"/>
          </a:p>
        </p:txBody>
      </p:sp>
      <p:sp>
        <p:nvSpPr>
          <p:cNvPr id="136" name="Shape 136"/>
          <p:cNvSpPr txBox="1">
            <a:spLocks noGrp="1"/>
          </p:cNvSpPr>
          <p:nvPr>
            <p:ph idx="1"/>
          </p:nvPr>
        </p:nvSpPr>
        <p:spPr>
          <a:prstGeom prst="rect">
            <a:avLst/>
          </a:prstGeom>
        </p:spPr>
        <p:txBody>
          <a:bodyPr lIns="91425" tIns="91425" rIns="91425" bIns="91425" anchor="t" anchorCtr="0">
            <a:noAutofit/>
          </a:bodyPr>
          <a:lstStyle/>
          <a:p>
            <a:pPr marL="25400" indent="0">
              <a:spcBef>
                <a:spcPts val="0"/>
              </a:spcBef>
              <a:buSzPct val="100000"/>
              <a:buNone/>
            </a:pPr>
            <a:endParaRPr lang="en-US" sz="3200" dirty="0" smtClean="0">
              <a:latin typeface="Corbel" charset="0"/>
              <a:ea typeface="Corbel" charset="0"/>
              <a:cs typeface="Corbel" charset="0"/>
            </a:endParaRPr>
          </a:p>
          <a:p>
            <a:pPr marL="482600" indent="-457200">
              <a:spcBef>
                <a:spcPts val="0"/>
              </a:spcBef>
              <a:buSzPct val="100000"/>
            </a:pPr>
            <a:r>
              <a:rPr lang="en-US" sz="3200" dirty="0" smtClean="0">
                <a:latin typeface="Corbel" charset="0"/>
                <a:ea typeface="Corbel" charset="0"/>
                <a:cs typeface="Corbel" charset="0"/>
              </a:rPr>
              <a:t>Understand the scope of this presentation</a:t>
            </a:r>
          </a:p>
          <a:p>
            <a:pPr marL="482600" indent="-457200">
              <a:spcBef>
                <a:spcPts val="0"/>
              </a:spcBef>
              <a:buSzPct val="100000"/>
            </a:pPr>
            <a:r>
              <a:rPr lang="en-US" sz="3200" dirty="0" smtClean="0">
                <a:latin typeface="Corbel" charset="0"/>
                <a:ea typeface="Corbel" charset="0"/>
                <a:cs typeface="Corbel" charset="0"/>
              </a:rPr>
              <a:t>Understand </a:t>
            </a:r>
            <a:r>
              <a:rPr lang="en-US" sz="3200" dirty="0">
                <a:latin typeface="Corbel" charset="0"/>
                <a:ea typeface="Corbel" charset="0"/>
                <a:cs typeface="Corbel" charset="0"/>
              </a:rPr>
              <a:t>the requirements </a:t>
            </a:r>
            <a:r>
              <a:rPr lang="en-US" sz="3200" dirty="0" smtClean="0">
                <a:latin typeface="Corbel" charset="0"/>
                <a:ea typeface="Corbel" charset="0"/>
                <a:cs typeface="Corbel" charset="0"/>
              </a:rPr>
              <a:t>and nuisances involved </a:t>
            </a:r>
            <a:r>
              <a:rPr lang="en-US" sz="3200" dirty="0">
                <a:latin typeface="Corbel" charset="0"/>
                <a:ea typeface="Corbel" charset="0"/>
                <a:cs typeface="Corbel" charset="0"/>
              </a:rPr>
              <a:t>in </a:t>
            </a:r>
            <a:r>
              <a:rPr lang="en-US" sz="3200" dirty="0" smtClean="0">
                <a:latin typeface="Corbel" charset="0"/>
                <a:ea typeface="Corbel" charset="0"/>
                <a:cs typeface="Corbel" charset="0"/>
              </a:rPr>
              <a:t>maintaining compliance throughout  a grant cycle</a:t>
            </a:r>
            <a:endParaRPr lang="en-US" sz="3200" dirty="0">
              <a:latin typeface="Corbel" charset="0"/>
              <a:ea typeface="Corbel" charset="0"/>
              <a:cs typeface="Corbel" charset="0"/>
            </a:endParaRPr>
          </a:p>
          <a:p>
            <a:pPr marL="482600" indent="-457200">
              <a:spcBef>
                <a:spcPts val="0"/>
              </a:spcBef>
              <a:buSzPct val="100000"/>
            </a:pPr>
            <a:r>
              <a:rPr lang="en-US" sz="3200" dirty="0" smtClean="0">
                <a:latin typeface="Corbel" charset="0"/>
                <a:ea typeface="Corbel" charset="0"/>
                <a:cs typeface="Corbel" charset="0"/>
              </a:rPr>
              <a:t>Outline the goals, best practices and common pitfalls in maintaining compliance </a:t>
            </a:r>
          </a:p>
          <a:p>
            <a:pPr marL="482600" indent="-457200">
              <a:spcBef>
                <a:spcPts val="0"/>
              </a:spcBef>
              <a:buSzPct val="100000"/>
            </a:pPr>
            <a:r>
              <a:rPr lang="en-US" sz="3200" dirty="0" smtClean="0">
                <a:latin typeface="Corbel" charset="0"/>
                <a:ea typeface="Corbel" charset="0"/>
                <a:cs typeface="Corbel" charset="0"/>
              </a:rPr>
              <a:t>Be better prepared to administer a grant effectively</a:t>
            </a:r>
          </a:p>
          <a:p>
            <a:pPr marL="482600" indent="-457200">
              <a:spcBef>
                <a:spcPts val="0"/>
              </a:spcBef>
              <a:buSzPct val="100000"/>
            </a:pPr>
            <a:endParaRPr lang="en-US" sz="2600" dirty="0">
              <a:latin typeface="Calibri" charset="0"/>
              <a:ea typeface="Calibri" charset="0"/>
              <a:cs typeface="Calibri" charset="0"/>
            </a:endParaRPr>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or Indirect Costs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7643987"/>
              </p:ext>
            </p:extLst>
          </p:nvPr>
        </p:nvGraphicFramePr>
        <p:xfrm>
          <a:off x="1484313" y="1365250"/>
          <a:ext cx="10018712" cy="4577080"/>
        </p:xfrm>
        <a:graphic>
          <a:graphicData uri="http://schemas.openxmlformats.org/drawingml/2006/table">
            <a:tbl>
              <a:tblPr firstRow="1" bandRow="1">
                <a:tableStyleId>{5C22544A-7EE6-4342-B048-85BDC9FD1C3A}</a:tableStyleId>
              </a:tblPr>
              <a:tblGrid>
                <a:gridCol w="5009356">
                  <a:extLst>
                    <a:ext uri="{9D8B030D-6E8A-4147-A177-3AD203B41FA5}">
                      <a16:colId xmlns="" xmlns:a16="http://schemas.microsoft.com/office/drawing/2014/main" val="3638593156"/>
                    </a:ext>
                  </a:extLst>
                </a:gridCol>
                <a:gridCol w="5009356">
                  <a:extLst>
                    <a:ext uri="{9D8B030D-6E8A-4147-A177-3AD203B41FA5}">
                      <a16:colId xmlns="" xmlns:a16="http://schemas.microsoft.com/office/drawing/2014/main" val="955921890"/>
                    </a:ext>
                  </a:extLst>
                </a:gridCol>
              </a:tblGrid>
              <a:tr h="370840">
                <a:tc>
                  <a:txBody>
                    <a:bodyPr/>
                    <a:lstStyle/>
                    <a:p>
                      <a:r>
                        <a:rPr lang="en-US" dirty="0" smtClean="0"/>
                        <a:t>Direct</a:t>
                      </a:r>
                      <a:endParaRPr lang="en-US" dirty="0"/>
                    </a:p>
                  </a:txBody>
                  <a:tcPr/>
                </a:tc>
                <a:tc>
                  <a:txBody>
                    <a:bodyPr/>
                    <a:lstStyle/>
                    <a:p>
                      <a:r>
                        <a:rPr lang="en-US" dirty="0" smtClean="0"/>
                        <a:t>Indirect</a:t>
                      </a:r>
                      <a:endParaRPr lang="en-US" dirty="0"/>
                    </a:p>
                  </a:txBody>
                  <a:tcPr/>
                </a:tc>
                <a:extLst>
                  <a:ext uri="{0D108BD9-81ED-4DB2-BD59-A6C34878D82A}">
                    <a16:rowId xmlns="" xmlns:a16="http://schemas.microsoft.com/office/drawing/2014/main" val="320021594"/>
                  </a:ext>
                </a:extLst>
              </a:tr>
              <a:tr h="370840">
                <a:tc>
                  <a:txBody>
                    <a:bodyPr/>
                    <a:lstStyle/>
                    <a:p>
                      <a:r>
                        <a:rPr lang="en-US" b="1" dirty="0" smtClean="0"/>
                        <a:t>Materials and Supplies:</a:t>
                      </a:r>
                    </a:p>
                    <a:p>
                      <a:r>
                        <a:rPr lang="en-US" dirty="0" smtClean="0"/>
                        <a:t>Scientific Materials or materials directly related with project objectives</a:t>
                      </a:r>
                      <a:r>
                        <a:rPr lang="en-US" baseline="0" dirty="0" smtClean="0"/>
                        <a:t>.</a:t>
                      </a:r>
                      <a:endParaRPr lang="en-US" dirty="0"/>
                    </a:p>
                  </a:txBody>
                  <a:tcPr/>
                </a:tc>
                <a:tc>
                  <a:txBody>
                    <a:bodyPr/>
                    <a:lstStyle/>
                    <a:p>
                      <a:r>
                        <a:rPr lang="en-US" b="1" dirty="0" smtClean="0"/>
                        <a:t>Office</a:t>
                      </a:r>
                      <a:r>
                        <a:rPr lang="en-US" b="1" baseline="0" dirty="0" smtClean="0"/>
                        <a:t> Materials</a:t>
                      </a:r>
                      <a:r>
                        <a:rPr lang="en-US" b="1" dirty="0" smtClean="0"/>
                        <a:t>:</a:t>
                      </a:r>
                    </a:p>
                    <a:p>
                      <a:r>
                        <a:rPr lang="en-US" dirty="0" smtClean="0"/>
                        <a:t>Paper,</a:t>
                      </a:r>
                      <a:r>
                        <a:rPr lang="en-US" baseline="0" dirty="0" smtClean="0"/>
                        <a:t> pens, toner, chairs, other.</a:t>
                      </a:r>
                      <a:endParaRPr lang="en-US" dirty="0"/>
                    </a:p>
                  </a:txBody>
                  <a:tcPr/>
                </a:tc>
                <a:extLst>
                  <a:ext uri="{0D108BD9-81ED-4DB2-BD59-A6C34878D82A}">
                    <a16:rowId xmlns="" xmlns:a16="http://schemas.microsoft.com/office/drawing/2014/main" val="1618972097"/>
                  </a:ext>
                </a:extLst>
              </a:tr>
              <a:tr h="370840">
                <a:tc>
                  <a:txBody>
                    <a:bodyPr/>
                    <a:lstStyle/>
                    <a:p>
                      <a:r>
                        <a:rPr lang="en-US" sz="1800" b="1" i="0" kern="1200" dirty="0" smtClean="0">
                          <a:solidFill>
                            <a:schemeClr val="dk1"/>
                          </a:solidFill>
                          <a:effectLst/>
                          <a:latin typeface="+mn-lt"/>
                          <a:ea typeface="+mn-ea"/>
                          <a:cs typeface="+mn-cs"/>
                        </a:rPr>
                        <a:t>Equipment:</a:t>
                      </a:r>
                      <a:r>
                        <a:rPr lang="en-US" dirty="0" smtClean="0"/>
                        <a:t/>
                      </a:r>
                      <a:br>
                        <a:rPr lang="en-US" dirty="0" smtClean="0"/>
                      </a:br>
                      <a:r>
                        <a:rPr lang="en-US" dirty="0" smtClean="0"/>
                        <a:t>Equipment for scientific</a:t>
                      </a:r>
                      <a:r>
                        <a:rPr lang="en-US" baseline="0" dirty="0" smtClean="0"/>
                        <a:t> or specialized use with an acquisition cost over $5,000 and a useful life above 1 year.</a:t>
                      </a:r>
                      <a:endParaRPr lang="en-US" dirty="0"/>
                    </a:p>
                  </a:txBody>
                  <a:tcPr/>
                </a:tc>
                <a:tc>
                  <a:txBody>
                    <a:bodyPr/>
                    <a:lstStyle/>
                    <a:p>
                      <a:r>
                        <a:rPr lang="en-US" sz="1800" b="1" i="0" kern="1200" dirty="0" smtClean="0">
                          <a:solidFill>
                            <a:schemeClr val="dk1"/>
                          </a:solidFill>
                          <a:effectLst/>
                          <a:latin typeface="+mn-lt"/>
                          <a:ea typeface="+mn-ea"/>
                          <a:cs typeface="+mn-cs"/>
                        </a:rPr>
                        <a:t>Equipment:</a:t>
                      </a:r>
                    </a:p>
                    <a:p>
                      <a:r>
                        <a:rPr lang="en-US" dirty="0" smtClean="0"/>
                        <a:t>Office general equipment like Xerox</a:t>
                      </a:r>
                      <a:r>
                        <a:rPr lang="en-US" baseline="0" dirty="0" smtClean="0"/>
                        <a:t> machines, etc. </a:t>
                      </a:r>
                      <a:endParaRPr lang="en-US" dirty="0"/>
                    </a:p>
                  </a:txBody>
                  <a:tcPr/>
                </a:tc>
                <a:extLst>
                  <a:ext uri="{0D108BD9-81ED-4DB2-BD59-A6C34878D82A}">
                    <a16:rowId xmlns="" xmlns:a16="http://schemas.microsoft.com/office/drawing/2014/main" val="2815463707"/>
                  </a:ext>
                </a:extLst>
              </a:tr>
              <a:tr h="370840">
                <a:tc>
                  <a:txBody>
                    <a:bodyPr/>
                    <a:lstStyle/>
                    <a:p>
                      <a:r>
                        <a:rPr lang="en-US" sz="1800" b="1" i="0" kern="1200" dirty="0" smtClean="0">
                          <a:solidFill>
                            <a:schemeClr val="dk1"/>
                          </a:solidFill>
                          <a:effectLst/>
                          <a:latin typeface="+mn-lt"/>
                          <a:ea typeface="+mn-ea"/>
                          <a:cs typeface="+mn-cs"/>
                        </a:rPr>
                        <a:t>Computing Devices:</a:t>
                      </a:r>
                    </a:p>
                    <a:p>
                      <a:r>
                        <a:rPr lang="en-US" sz="1800" b="0" i="0" kern="1200" dirty="0" smtClean="0">
                          <a:solidFill>
                            <a:schemeClr val="dk1"/>
                          </a:solidFill>
                          <a:effectLst/>
                          <a:latin typeface="+mn-lt"/>
                          <a:ea typeface="+mn-ea"/>
                          <a:cs typeface="+mn-cs"/>
                        </a:rPr>
                        <a:t>When essential and allocable to the execution of</a:t>
                      </a:r>
                      <a:r>
                        <a:rPr lang="en-US" sz="1800" b="0" i="0" kern="1200" baseline="0" dirty="0" smtClean="0">
                          <a:solidFill>
                            <a:schemeClr val="dk1"/>
                          </a:solidFill>
                          <a:effectLst/>
                          <a:latin typeface="+mn-lt"/>
                          <a:ea typeface="+mn-ea"/>
                          <a:cs typeface="+mn-cs"/>
                        </a:rPr>
                        <a:t> a project. </a:t>
                      </a:r>
                      <a:endParaRPr lang="en-US" sz="1800" b="0" i="0" kern="1200" dirty="0" smtClean="0">
                        <a:solidFill>
                          <a:schemeClr val="dk1"/>
                        </a:solidFill>
                        <a:effectLst/>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dk1"/>
                          </a:solidFill>
                          <a:effectLst/>
                          <a:latin typeface="+mn-lt"/>
                          <a:ea typeface="+mn-ea"/>
                          <a:cs typeface="+mn-cs"/>
                        </a:rPr>
                        <a:t>Computing Devices:</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Desktop Computers, printers, external drives, scanners,</a:t>
                      </a:r>
                      <a:r>
                        <a:rPr lang="en-US" sz="1800" b="0" i="0" kern="1200" baseline="0" dirty="0" smtClean="0">
                          <a:solidFill>
                            <a:schemeClr val="dk1"/>
                          </a:solidFill>
                          <a:effectLst/>
                          <a:latin typeface="+mn-lt"/>
                          <a:ea typeface="+mn-ea"/>
                          <a:cs typeface="+mn-cs"/>
                        </a:rPr>
                        <a:t> laptops, etc. </a:t>
                      </a:r>
                      <a:endParaRPr lang="en-US" sz="1800" b="0" i="0" kern="1200" dirty="0" smtClean="0">
                        <a:solidFill>
                          <a:schemeClr val="dk1"/>
                        </a:solidFill>
                        <a:effectLst/>
                        <a:latin typeface="+mn-lt"/>
                        <a:ea typeface="+mn-ea"/>
                        <a:cs typeface="+mn-cs"/>
                      </a:endParaRPr>
                    </a:p>
                  </a:txBody>
                  <a:tcPr/>
                </a:tc>
                <a:extLst>
                  <a:ext uri="{0D108BD9-81ED-4DB2-BD59-A6C34878D82A}">
                    <a16:rowId xmlns="" xmlns:a16="http://schemas.microsoft.com/office/drawing/2014/main" val="2738305291"/>
                  </a:ext>
                </a:extLst>
              </a:tr>
              <a:tr h="370840">
                <a:tc>
                  <a:txBody>
                    <a:bodyPr/>
                    <a:lstStyle/>
                    <a:p>
                      <a:r>
                        <a:rPr lang="en-US" b="1" dirty="0" smtClean="0"/>
                        <a:t>Facilities:</a:t>
                      </a:r>
                    </a:p>
                    <a:p>
                      <a:r>
                        <a:rPr lang="en-US" dirty="0" smtClean="0"/>
                        <a:t>Rent to third parties of spaces classified as off-campus dedicated exclusively</a:t>
                      </a:r>
                      <a:r>
                        <a:rPr lang="en-US" baseline="0" dirty="0" smtClean="0"/>
                        <a:t> to a project. (note this will force an off-campus indirect rate).</a:t>
                      </a:r>
                      <a:endParaRPr lang="en-US" dirty="0"/>
                    </a:p>
                  </a:txBody>
                  <a:tcPr/>
                </a:tc>
                <a:tc>
                  <a:txBody>
                    <a:bodyPr/>
                    <a:lstStyle/>
                    <a:p>
                      <a:r>
                        <a:rPr lang="en-US" b="1" dirty="0" smtClean="0"/>
                        <a:t>Facilities:</a:t>
                      </a:r>
                    </a:p>
                    <a:p>
                      <a:r>
                        <a:rPr lang="en-US" dirty="0" smtClean="0"/>
                        <a:t>Utilities,</a:t>
                      </a:r>
                      <a:r>
                        <a:rPr lang="en-US" baseline="0" dirty="0" smtClean="0"/>
                        <a:t> buildings, maintenance, renovations, etc.  </a:t>
                      </a:r>
                      <a:endParaRPr lang="en-US" dirty="0"/>
                    </a:p>
                  </a:txBody>
                  <a:tcPr/>
                </a:tc>
                <a:extLst>
                  <a:ext uri="{0D108BD9-81ED-4DB2-BD59-A6C34878D82A}">
                    <a16:rowId xmlns="" xmlns:a16="http://schemas.microsoft.com/office/drawing/2014/main" val="2788829085"/>
                  </a:ext>
                </a:extLst>
              </a:tr>
            </a:tbl>
          </a:graphicData>
        </a:graphic>
      </p:graphicFrame>
    </p:spTree>
    <p:extLst>
      <p:ext uri="{BB962C8B-B14F-4D97-AF65-F5344CB8AC3E}">
        <p14:creationId xmlns:p14="http://schemas.microsoft.com/office/powerpoint/2010/main" val="61713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4310" y="142322"/>
            <a:ext cx="10018713" cy="796938"/>
          </a:xfrm>
        </p:spPr>
        <p:txBody>
          <a:bodyPr/>
          <a:lstStyle/>
          <a:p>
            <a:r>
              <a:rPr lang="en-US" dirty="0">
                <a:solidFill>
                  <a:schemeClr val="dk1"/>
                </a:solidFill>
                <a:ea typeface="Calibri"/>
                <a:cs typeface="Calibri"/>
                <a:sym typeface="Calibri"/>
              </a:rPr>
              <a:t>Direct / Indirect Decision Tree</a:t>
            </a:r>
            <a:endParaRPr lang="es-ES_tradnl" dirty="0"/>
          </a:p>
        </p:txBody>
      </p:sp>
      <p:sp>
        <p:nvSpPr>
          <p:cNvPr id="6" name="TextBox 5"/>
          <p:cNvSpPr txBox="1"/>
          <p:nvPr/>
        </p:nvSpPr>
        <p:spPr>
          <a:xfrm>
            <a:off x="1484310" y="943366"/>
            <a:ext cx="3790054"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buSzPct val="25000"/>
            </a:pPr>
            <a:r>
              <a:rPr lang="en-US" sz="2200" dirty="0" smtClean="0">
                <a:latin typeface="+mj-lt"/>
              </a:rPr>
              <a:t>Does the cost result in a direct benefit to the grant?</a:t>
            </a:r>
            <a:endParaRPr lang="en-US" sz="2200" dirty="0">
              <a:latin typeface="+mj-lt"/>
            </a:endParaRPr>
          </a:p>
        </p:txBody>
      </p:sp>
      <p:sp>
        <p:nvSpPr>
          <p:cNvPr id="7" name="TextBox 6"/>
          <p:cNvSpPr txBox="1"/>
          <p:nvPr/>
        </p:nvSpPr>
        <p:spPr>
          <a:xfrm>
            <a:off x="5808865" y="939260"/>
            <a:ext cx="3792787"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buSzPct val="25000"/>
            </a:pPr>
            <a:r>
              <a:rPr lang="en-US" sz="2200" dirty="0">
                <a:latin typeface="+mj-lt"/>
              </a:rPr>
              <a:t>Is it necessary to the overall operation of the organization?</a:t>
            </a:r>
          </a:p>
        </p:txBody>
      </p:sp>
      <p:sp>
        <p:nvSpPr>
          <p:cNvPr id="8" name="TextBox 7"/>
          <p:cNvSpPr txBox="1"/>
          <p:nvPr/>
        </p:nvSpPr>
        <p:spPr>
          <a:xfrm>
            <a:off x="10191960" y="939260"/>
            <a:ext cx="1883925" cy="144655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buSzPct val="25000"/>
            </a:pPr>
            <a:r>
              <a:rPr lang="en-US" sz="2200" dirty="0">
                <a:latin typeface="+mj-lt"/>
              </a:rPr>
              <a:t>Rethink whether the cost is allowable</a:t>
            </a:r>
          </a:p>
        </p:txBody>
      </p:sp>
      <p:sp>
        <p:nvSpPr>
          <p:cNvPr id="9" name="TextBox 8"/>
          <p:cNvSpPr txBox="1"/>
          <p:nvPr/>
        </p:nvSpPr>
        <p:spPr>
          <a:xfrm>
            <a:off x="1484310" y="1987880"/>
            <a:ext cx="3790054"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buSzPct val="25000"/>
            </a:pPr>
            <a:r>
              <a:rPr lang="en-US" sz="2200" dirty="0">
                <a:latin typeface="+mj-lt"/>
              </a:rPr>
              <a:t>Can it can be easily and accurately traced to the grant?</a:t>
            </a:r>
          </a:p>
        </p:txBody>
      </p:sp>
      <p:sp>
        <p:nvSpPr>
          <p:cNvPr id="10" name="TextBox 9"/>
          <p:cNvSpPr txBox="1"/>
          <p:nvPr/>
        </p:nvSpPr>
        <p:spPr>
          <a:xfrm>
            <a:off x="1484310" y="3032394"/>
            <a:ext cx="3790054"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buSzPct val="25000"/>
            </a:pPr>
            <a:r>
              <a:rPr lang="en-US" sz="2200" dirty="0">
                <a:latin typeface="+mj-lt"/>
              </a:rPr>
              <a:t>Does it benefit more than 1 grant?</a:t>
            </a:r>
          </a:p>
        </p:txBody>
      </p:sp>
      <p:sp>
        <p:nvSpPr>
          <p:cNvPr id="11" name="TextBox 10"/>
          <p:cNvSpPr txBox="1"/>
          <p:nvPr/>
        </p:nvSpPr>
        <p:spPr>
          <a:xfrm>
            <a:off x="1484310" y="4076908"/>
            <a:ext cx="3790054"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buSzPct val="25000"/>
            </a:pPr>
            <a:r>
              <a:rPr lang="en-US" sz="2200" dirty="0">
                <a:latin typeface="+mj-lt"/>
              </a:rPr>
              <a:t>Is it normally charged as indirect?</a:t>
            </a:r>
          </a:p>
        </p:txBody>
      </p:sp>
      <p:sp>
        <p:nvSpPr>
          <p:cNvPr id="12" name="TextBox 11"/>
          <p:cNvSpPr txBox="1"/>
          <p:nvPr/>
        </p:nvSpPr>
        <p:spPr>
          <a:xfrm>
            <a:off x="1484310" y="5121422"/>
            <a:ext cx="3790054"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buSzPct val="25000"/>
            </a:pPr>
            <a:r>
              <a:rPr lang="en-US" sz="2200" dirty="0">
                <a:latin typeface="+mj-lt"/>
              </a:rPr>
              <a:t>Have you calculated proportional benefit?</a:t>
            </a:r>
          </a:p>
        </p:txBody>
      </p:sp>
      <p:sp>
        <p:nvSpPr>
          <p:cNvPr id="13" name="TextBox 12"/>
          <p:cNvSpPr txBox="1"/>
          <p:nvPr/>
        </p:nvSpPr>
        <p:spPr>
          <a:xfrm>
            <a:off x="5808864" y="2165063"/>
            <a:ext cx="3792787" cy="430887"/>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buSzPct val="25000"/>
            </a:pPr>
            <a:r>
              <a:rPr lang="en-US" sz="2200" dirty="0">
                <a:solidFill>
                  <a:schemeClr val="dk1"/>
                </a:solidFill>
                <a:latin typeface="+mj-lt"/>
                <a:ea typeface="+mn-ea"/>
                <a:cs typeface="+mn-cs"/>
              </a:rPr>
              <a:t>Indirect</a:t>
            </a:r>
          </a:p>
        </p:txBody>
      </p:sp>
      <p:sp>
        <p:nvSpPr>
          <p:cNvPr id="14" name="TextBox 13"/>
          <p:cNvSpPr txBox="1"/>
          <p:nvPr/>
        </p:nvSpPr>
        <p:spPr>
          <a:xfrm>
            <a:off x="5806131" y="3183220"/>
            <a:ext cx="3795520" cy="430887"/>
          </a:xfrm>
          <a:prstGeom prst="rect">
            <a:avLst/>
          </a:prstGeom>
          <a:gradFill flip="none" rotWithShape="1">
            <a:gsLst>
              <a:gs pos="0">
                <a:schemeClr val="accent2">
                  <a:lumMod val="0"/>
                  <a:lumOff val="100000"/>
                </a:schemeClr>
              </a:gs>
              <a:gs pos="51000">
                <a:schemeClr val="accent2">
                  <a:lumMod val="0"/>
                  <a:lumOff val="100000"/>
                </a:schemeClr>
              </a:gs>
              <a:gs pos="100000">
                <a:schemeClr val="accent2">
                  <a:lumMod val="100000"/>
                </a:schemeClr>
              </a:gs>
            </a:gsLst>
            <a:path path="circle">
              <a:fillToRect l="50000" t="-80000" r="50000" b="180000"/>
            </a:path>
            <a:tileRect/>
          </a:gradFill>
        </p:spPr>
        <p:style>
          <a:lnRef idx="2">
            <a:schemeClr val="accent1"/>
          </a:lnRef>
          <a:fillRef idx="1">
            <a:schemeClr val="lt1"/>
          </a:fillRef>
          <a:effectRef idx="0">
            <a:schemeClr val="accent1"/>
          </a:effectRef>
          <a:fontRef idx="minor">
            <a:schemeClr val="dk1"/>
          </a:fontRef>
        </p:style>
        <p:txBody>
          <a:bodyPr wrap="square" rtlCol="0">
            <a:spAutoFit/>
          </a:bodyPr>
          <a:lstStyle>
            <a:defPPr marR="0" lvl="0" algn="l" rtl="0">
              <a:lnSpc>
                <a:spcPct val="100000"/>
              </a:lnSpc>
              <a:spcBef>
                <a:spcPts val="0"/>
              </a:spcBef>
              <a:spcAft>
                <a:spcPts val="0"/>
              </a:spcAft>
            </a:defPPr>
            <a:lvl1pPr algn="ctr">
              <a:buSzPct val="25000"/>
              <a:defRPr sz="2200" b="1">
                <a:latin typeface="+mj-lt"/>
              </a:defRPr>
            </a:lvl1pPr>
          </a:lstStyle>
          <a:p>
            <a:r>
              <a:rPr lang="en-US" dirty="0"/>
              <a:t>DIRECT</a:t>
            </a:r>
          </a:p>
        </p:txBody>
      </p:sp>
      <p:sp>
        <p:nvSpPr>
          <p:cNvPr id="15" name="TextBox 14"/>
          <p:cNvSpPr txBox="1"/>
          <p:nvPr/>
        </p:nvSpPr>
        <p:spPr>
          <a:xfrm>
            <a:off x="5806130" y="4246184"/>
            <a:ext cx="3795521" cy="430887"/>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marR="0" lvl="0" algn="l" rtl="0">
              <a:lnSpc>
                <a:spcPct val="100000"/>
              </a:lnSpc>
              <a:spcBef>
                <a:spcPts val="0"/>
              </a:spcBef>
              <a:spcAft>
                <a:spcPts val="0"/>
              </a:spcAft>
            </a:defPPr>
            <a:lvl1pPr algn="ctr">
              <a:buSzPct val="25000"/>
              <a:defRPr sz="2200">
                <a:latin typeface="+mj-lt"/>
              </a:defRPr>
            </a:lvl1pPr>
          </a:lstStyle>
          <a:p>
            <a:r>
              <a:rPr lang="en-US" dirty="0"/>
              <a:t>Indirect</a:t>
            </a:r>
          </a:p>
        </p:txBody>
      </p:sp>
      <p:sp>
        <p:nvSpPr>
          <p:cNvPr id="16" name="TextBox 15"/>
          <p:cNvSpPr txBox="1"/>
          <p:nvPr/>
        </p:nvSpPr>
        <p:spPr>
          <a:xfrm>
            <a:off x="5806130" y="5290698"/>
            <a:ext cx="3795521"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buSzPct val="25000"/>
            </a:pPr>
            <a:r>
              <a:rPr lang="en-US" sz="2200" dirty="0">
                <a:latin typeface="+mj-lt"/>
              </a:rPr>
              <a:t>Calculate proportional benefit</a:t>
            </a:r>
          </a:p>
        </p:txBody>
      </p:sp>
      <p:sp>
        <p:nvSpPr>
          <p:cNvPr id="18" name="TextBox 17"/>
          <p:cNvSpPr txBox="1"/>
          <p:nvPr/>
        </p:nvSpPr>
        <p:spPr>
          <a:xfrm>
            <a:off x="1484310" y="6165936"/>
            <a:ext cx="3790054" cy="430887"/>
          </a:xfrm>
          <a:prstGeom prst="rect">
            <a:avLst/>
          </a:prstGeom>
          <a:gradFill flip="none" rotWithShape="1">
            <a:gsLst>
              <a:gs pos="0">
                <a:schemeClr val="accent2">
                  <a:lumMod val="0"/>
                  <a:lumOff val="100000"/>
                </a:schemeClr>
              </a:gs>
              <a:gs pos="51000">
                <a:schemeClr val="accent2">
                  <a:lumMod val="0"/>
                  <a:lumOff val="100000"/>
                </a:schemeClr>
              </a:gs>
              <a:gs pos="100000">
                <a:schemeClr val="accent2">
                  <a:lumMod val="100000"/>
                </a:schemeClr>
              </a:gs>
            </a:gsLst>
            <a:path path="circle">
              <a:fillToRect l="50000" t="-80000" r="50000" b="180000"/>
            </a:path>
            <a:tileRect/>
          </a:gradFill>
        </p:spPr>
        <p:style>
          <a:lnRef idx="2">
            <a:schemeClr val="accent1"/>
          </a:lnRef>
          <a:fillRef idx="1">
            <a:schemeClr val="lt1"/>
          </a:fillRef>
          <a:effectRef idx="0">
            <a:schemeClr val="accent1"/>
          </a:effectRef>
          <a:fontRef idx="minor">
            <a:schemeClr val="dk1"/>
          </a:fontRef>
        </p:style>
        <p:txBody>
          <a:bodyPr wrap="square" rtlCol="0">
            <a:spAutoFit/>
          </a:bodyPr>
          <a:lstStyle>
            <a:defPPr marR="0" lvl="0" algn="l" rtl="0">
              <a:lnSpc>
                <a:spcPct val="100000"/>
              </a:lnSpc>
              <a:spcBef>
                <a:spcPts val="0"/>
              </a:spcBef>
              <a:spcAft>
                <a:spcPts val="0"/>
              </a:spcAft>
              <a:defRPr/>
            </a:defPPr>
            <a:lvl1pPr algn="ctr">
              <a:buSzPct val="25000"/>
              <a:defRPr sz="2200" b="1">
                <a:latin typeface="+mj-lt"/>
              </a:defRPr>
            </a:lvl1pPr>
          </a:lstStyle>
          <a:p>
            <a:r>
              <a:rPr lang="en-US" dirty="0"/>
              <a:t>DIRECT</a:t>
            </a:r>
          </a:p>
        </p:txBody>
      </p:sp>
      <p:sp>
        <p:nvSpPr>
          <p:cNvPr id="19" name="Isosceles Triangle 18"/>
          <p:cNvSpPr/>
          <p:nvPr/>
        </p:nvSpPr>
        <p:spPr>
          <a:xfrm rot="10800000">
            <a:off x="3165285" y="1712806"/>
            <a:ext cx="448772" cy="275072"/>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_tradnl" sz="900" b="1" dirty="0">
              <a:solidFill>
                <a:schemeClr val="tx1"/>
              </a:solidFill>
            </a:endParaRPr>
          </a:p>
        </p:txBody>
      </p:sp>
      <p:sp>
        <p:nvSpPr>
          <p:cNvPr id="20" name="Isosceles Triangle 19"/>
          <p:cNvSpPr/>
          <p:nvPr/>
        </p:nvSpPr>
        <p:spPr>
          <a:xfrm rot="10800000">
            <a:off x="3154951" y="2749114"/>
            <a:ext cx="448772" cy="275072"/>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_tradnl" sz="900" b="1" dirty="0"/>
          </a:p>
        </p:txBody>
      </p:sp>
      <p:sp>
        <p:nvSpPr>
          <p:cNvPr id="21" name="Isosceles Triangle 20"/>
          <p:cNvSpPr/>
          <p:nvPr/>
        </p:nvSpPr>
        <p:spPr>
          <a:xfrm rot="10800000">
            <a:off x="3165285" y="3812571"/>
            <a:ext cx="448772" cy="275072"/>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_tradnl" sz="900" b="1" dirty="0"/>
          </a:p>
        </p:txBody>
      </p:sp>
      <p:sp>
        <p:nvSpPr>
          <p:cNvPr id="22" name="Isosceles Triangle 21"/>
          <p:cNvSpPr/>
          <p:nvPr/>
        </p:nvSpPr>
        <p:spPr>
          <a:xfrm rot="10800000">
            <a:off x="3165285" y="4846350"/>
            <a:ext cx="448772" cy="275072"/>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_tradnl" sz="900" b="1" dirty="0"/>
          </a:p>
        </p:txBody>
      </p:sp>
      <p:sp>
        <p:nvSpPr>
          <p:cNvPr id="23" name="Isosceles Triangle 22"/>
          <p:cNvSpPr/>
          <p:nvPr/>
        </p:nvSpPr>
        <p:spPr>
          <a:xfrm rot="10800000">
            <a:off x="3154950" y="5890863"/>
            <a:ext cx="448772" cy="275072"/>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_tradnl" sz="900" b="1" dirty="0"/>
          </a:p>
        </p:txBody>
      </p:sp>
      <p:sp>
        <p:nvSpPr>
          <p:cNvPr id="24" name="Isosceles Triangle 23"/>
          <p:cNvSpPr/>
          <p:nvPr/>
        </p:nvSpPr>
        <p:spPr>
          <a:xfrm rot="5400000">
            <a:off x="5336409" y="1186444"/>
            <a:ext cx="448772" cy="275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_tradnl" sz="900" b="1" dirty="0"/>
          </a:p>
        </p:txBody>
      </p:sp>
      <p:sp>
        <p:nvSpPr>
          <p:cNvPr id="25" name="Isosceles Triangle 24"/>
          <p:cNvSpPr/>
          <p:nvPr/>
        </p:nvSpPr>
        <p:spPr>
          <a:xfrm rot="5400000">
            <a:off x="5336409" y="2241417"/>
            <a:ext cx="448772" cy="275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_tradnl" sz="900" b="1" dirty="0"/>
          </a:p>
        </p:txBody>
      </p:sp>
      <p:sp>
        <p:nvSpPr>
          <p:cNvPr id="26" name="Isosceles Triangle 25"/>
          <p:cNvSpPr/>
          <p:nvPr/>
        </p:nvSpPr>
        <p:spPr>
          <a:xfrm rot="5400000">
            <a:off x="5313349" y="3285450"/>
            <a:ext cx="448772" cy="275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_tradnl" sz="900" b="1" dirty="0"/>
          </a:p>
        </p:txBody>
      </p:sp>
      <p:sp>
        <p:nvSpPr>
          <p:cNvPr id="27" name="Isosceles Triangle 26"/>
          <p:cNvSpPr/>
          <p:nvPr/>
        </p:nvSpPr>
        <p:spPr>
          <a:xfrm rot="5400000">
            <a:off x="5336409" y="4324091"/>
            <a:ext cx="448772" cy="275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_tradnl" sz="900" b="1" dirty="0"/>
          </a:p>
        </p:txBody>
      </p:sp>
      <p:sp>
        <p:nvSpPr>
          <p:cNvPr id="28" name="Isosceles Triangle 27"/>
          <p:cNvSpPr/>
          <p:nvPr/>
        </p:nvSpPr>
        <p:spPr>
          <a:xfrm rot="5400000">
            <a:off x="5336409" y="5377548"/>
            <a:ext cx="448772" cy="275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_tradnl" sz="900" b="1" dirty="0"/>
          </a:p>
        </p:txBody>
      </p:sp>
      <p:sp>
        <p:nvSpPr>
          <p:cNvPr id="29" name="Isosceles Triangle 28"/>
          <p:cNvSpPr/>
          <p:nvPr/>
        </p:nvSpPr>
        <p:spPr>
          <a:xfrm rot="5400000">
            <a:off x="9672420" y="1186444"/>
            <a:ext cx="448772" cy="27507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_tradnl" sz="900" b="1" dirty="0"/>
          </a:p>
        </p:txBody>
      </p:sp>
      <p:sp>
        <p:nvSpPr>
          <p:cNvPr id="30" name="TextBox 29"/>
          <p:cNvSpPr txBox="1"/>
          <p:nvPr/>
        </p:nvSpPr>
        <p:spPr>
          <a:xfrm>
            <a:off x="9631126" y="1492248"/>
            <a:ext cx="672501" cy="400110"/>
          </a:xfrm>
          <a:prstGeom prst="rect">
            <a:avLst/>
          </a:prstGeom>
          <a:noFill/>
        </p:spPr>
        <p:txBody>
          <a:bodyPr wrap="square" rtlCol="0">
            <a:spAutoFit/>
          </a:bodyPr>
          <a:lstStyle/>
          <a:p>
            <a:r>
              <a:rPr lang="es-ES_tradnl" sz="2000" b="1" dirty="0" smtClean="0">
                <a:latin typeface="+mj-lt"/>
              </a:rPr>
              <a:t>NO</a:t>
            </a:r>
            <a:endParaRPr lang="es-ES_tradnl" sz="2000" b="1" dirty="0">
              <a:latin typeface="+mj-lt"/>
            </a:endParaRPr>
          </a:p>
        </p:txBody>
      </p:sp>
      <p:sp>
        <p:nvSpPr>
          <p:cNvPr id="32" name="TextBox 31"/>
          <p:cNvSpPr txBox="1"/>
          <p:nvPr/>
        </p:nvSpPr>
        <p:spPr>
          <a:xfrm>
            <a:off x="3589208" y="1655657"/>
            <a:ext cx="652872" cy="400110"/>
          </a:xfrm>
          <a:prstGeom prst="rect">
            <a:avLst/>
          </a:prstGeom>
          <a:noFill/>
        </p:spPr>
        <p:txBody>
          <a:bodyPr wrap="square" rtlCol="0">
            <a:spAutoFit/>
          </a:bodyPr>
          <a:lstStyle/>
          <a:p>
            <a:r>
              <a:rPr lang="es-ES_tradnl" sz="2000" b="1" dirty="0" smtClean="0">
                <a:latin typeface="+mj-lt"/>
              </a:rPr>
              <a:t>YES</a:t>
            </a:r>
            <a:endParaRPr lang="es-ES_tradnl" sz="2000" b="1" dirty="0">
              <a:latin typeface="+mj-lt"/>
            </a:endParaRPr>
          </a:p>
        </p:txBody>
      </p:sp>
      <p:sp>
        <p:nvSpPr>
          <p:cNvPr id="33" name="TextBox 32"/>
          <p:cNvSpPr txBox="1"/>
          <p:nvPr/>
        </p:nvSpPr>
        <p:spPr>
          <a:xfrm>
            <a:off x="3614057" y="2686595"/>
            <a:ext cx="652872" cy="400110"/>
          </a:xfrm>
          <a:prstGeom prst="rect">
            <a:avLst/>
          </a:prstGeom>
          <a:noFill/>
        </p:spPr>
        <p:txBody>
          <a:bodyPr wrap="square" rtlCol="0">
            <a:spAutoFit/>
          </a:bodyPr>
          <a:lstStyle/>
          <a:p>
            <a:r>
              <a:rPr lang="es-ES_tradnl" sz="2000" b="1" dirty="0" smtClean="0">
                <a:latin typeface="+mj-lt"/>
              </a:rPr>
              <a:t>YES</a:t>
            </a:r>
            <a:endParaRPr lang="es-ES_tradnl" sz="2000" b="1" dirty="0">
              <a:latin typeface="+mj-lt"/>
            </a:endParaRPr>
          </a:p>
        </p:txBody>
      </p:sp>
      <p:sp>
        <p:nvSpPr>
          <p:cNvPr id="34" name="TextBox 33"/>
          <p:cNvSpPr txBox="1"/>
          <p:nvPr/>
        </p:nvSpPr>
        <p:spPr>
          <a:xfrm>
            <a:off x="3589208" y="3750052"/>
            <a:ext cx="652872" cy="400110"/>
          </a:xfrm>
          <a:prstGeom prst="rect">
            <a:avLst/>
          </a:prstGeom>
          <a:noFill/>
        </p:spPr>
        <p:txBody>
          <a:bodyPr wrap="square" rtlCol="0">
            <a:spAutoFit/>
          </a:bodyPr>
          <a:lstStyle/>
          <a:p>
            <a:r>
              <a:rPr lang="es-ES_tradnl" sz="2000" b="1" dirty="0" smtClean="0">
                <a:latin typeface="+mj-lt"/>
              </a:rPr>
              <a:t>YES</a:t>
            </a:r>
            <a:endParaRPr lang="es-ES_tradnl" sz="2000" b="1" dirty="0">
              <a:latin typeface="+mj-lt"/>
            </a:endParaRPr>
          </a:p>
        </p:txBody>
      </p:sp>
      <p:sp>
        <p:nvSpPr>
          <p:cNvPr id="35" name="TextBox 34"/>
          <p:cNvSpPr txBox="1"/>
          <p:nvPr/>
        </p:nvSpPr>
        <p:spPr>
          <a:xfrm>
            <a:off x="3633687" y="4783830"/>
            <a:ext cx="672501" cy="400110"/>
          </a:xfrm>
          <a:prstGeom prst="rect">
            <a:avLst/>
          </a:prstGeom>
          <a:noFill/>
        </p:spPr>
        <p:txBody>
          <a:bodyPr wrap="square" rtlCol="0">
            <a:spAutoFit/>
          </a:bodyPr>
          <a:lstStyle/>
          <a:p>
            <a:r>
              <a:rPr lang="es-ES_tradnl" sz="2000" b="1" dirty="0" smtClean="0">
                <a:latin typeface="+mj-lt"/>
              </a:rPr>
              <a:t>NO</a:t>
            </a:r>
            <a:endParaRPr lang="es-ES_tradnl" sz="2000" b="1" dirty="0">
              <a:latin typeface="+mj-lt"/>
            </a:endParaRPr>
          </a:p>
        </p:txBody>
      </p:sp>
      <p:sp>
        <p:nvSpPr>
          <p:cNvPr id="36" name="TextBox 35"/>
          <p:cNvSpPr txBox="1"/>
          <p:nvPr/>
        </p:nvSpPr>
        <p:spPr>
          <a:xfrm>
            <a:off x="3594324" y="5828344"/>
            <a:ext cx="652872" cy="400110"/>
          </a:xfrm>
          <a:prstGeom prst="rect">
            <a:avLst/>
          </a:prstGeom>
          <a:noFill/>
        </p:spPr>
        <p:txBody>
          <a:bodyPr wrap="square" rtlCol="0">
            <a:spAutoFit/>
          </a:bodyPr>
          <a:lstStyle/>
          <a:p>
            <a:r>
              <a:rPr lang="es-ES_tradnl" sz="2000" b="1" dirty="0" smtClean="0">
                <a:latin typeface="+mj-lt"/>
              </a:rPr>
              <a:t>YES</a:t>
            </a:r>
            <a:endParaRPr lang="es-ES_tradnl" sz="2000" b="1" dirty="0">
              <a:latin typeface="+mj-lt"/>
            </a:endParaRPr>
          </a:p>
        </p:txBody>
      </p:sp>
      <p:sp>
        <p:nvSpPr>
          <p:cNvPr id="37" name="TextBox 36"/>
          <p:cNvSpPr txBox="1"/>
          <p:nvPr/>
        </p:nvSpPr>
        <p:spPr>
          <a:xfrm>
            <a:off x="5274362" y="3567707"/>
            <a:ext cx="672501" cy="400110"/>
          </a:xfrm>
          <a:prstGeom prst="rect">
            <a:avLst/>
          </a:prstGeom>
          <a:noFill/>
        </p:spPr>
        <p:txBody>
          <a:bodyPr wrap="square" rtlCol="0">
            <a:spAutoFit/>
          </a:bodyPr>
          <a:lstStyle/>
          <a:p>
            <a:r>
              <a:rPr lang="es-ES_tradnl" sz="2000" b="1" dirty="0" smtClean="0">
                <a:latin typeface="+mj-lt"/>
              </a:rPr>
              <a:t>NO</a:t>
            </a:r>
            <a:endParaRPr lang="es-ES_tradnl" sz="2000" b="1" dirty="0">
              <a:latin typeface="+mj-lt"/>
            </a:endParaRPr>
          </a:p>
        </p:txBody>
      </p:sp>
      <p:sp>
        <p:nvSpPr>
          <p:cNvPr id="38" name="TextBox 37"/>
          <p:cNvSpPr txBox="1"/>
          <p:nvPr/>
        </p:nvSpPr>
        <p:spPr>
          <a:xfrm>
            <a:off x="5274363" y="2527471"/>
            <a:ext cx="672501" cy="400110"/>
          </a:xfrm>
          <a:prstGeom prst="rect">
            <a:avLst/>
          </a:prstGeom>
          <a:noFill/>
        </p:spPr>
        <p:txBody>
          <a:bodyPr wrap="square" rtlCol="0">
            <a:spAutoFit/>
          </a:bodyPr>
          <a:lstStyle/>
          <a:p>
            <a:r>
              <a:rPr lang="es-ES_tradnl" sz="2000" b="1" dirty="0" smtClean="0">
                <a:latin typeface="+mj-lt"/>
              </a:rPr>
              <a:t>NO</a:t>
            </a:r>
            <a:endParaRPr lang="es-ES_tradnl" sz="2000" b="1" dirty="0">
              <a:latin typeface="+mj-lt"/>
            </a:endParaRPr>
          </a:p>
        </p:txBody>
      </p:sp>
      <p:sp>
        <p:nvSpPr>
          <p:cNvPr id="39" name="TextBox 38"/>
          <p:cNvSpPr txBox="1"/>
          <p:nvPr/>
        </p:nvSpPr>
        <p:spPr>
          <a:xfrm>
            <a:off x="5293994" y="1492248"/>
            <a:ext cx="672501" cy="400110"/>
          </a:xfrm>
          <a:prstGeom prst="rect">
            <a:avLst/>
          </a:prstGeom>
          <a:noFill/>
        </p:spPr>
        <p:txBody>
          <a:bodyPr wrap="square" rtlCol="0">
            <a:spAutoFit/>
          </a:bodyPr>
          <a:lstStyle/>
          <a:p>
            <a:r>
              <a:rPr lang="es-ES_tradnl" sz="2000" b="1" dirty="0" smtClean="0">
                <a:latin typeface="+mj-lt"/>
              </a:rPr>
              <a:t>NO</a:t>
            </a:r>
            <a:endParaRPr lang="es-ES_tradnl" sz="2000" b="1" dirty="0">
              <a:latin typeface="+mj-lt"/>
            </a:endParaRPr>
          </a:p>
        </p:txBody>
      </p:sp>
      <p:sp>
        <p:nvSpPr>
          <p:cNvPr id="40" name="TextBox 39"/>
          <p:cNvSpPr txBox="1"/>
          <p:nvPr/>
        </p:nvSpPr>
        <p:spPr>
          <a:xfrm>
            <a:off x="5293991" y="4620217"/>
            <a:ext cx="652872" cy="400110"/>
          </a:xfrm>
          <a:prstGeom prst="rect">
            <a:avLst/>
          </a:prstGeom>
          <a:noFill/>
        </p:spPr>
        <p:txBody>
          <a:bodyPr wrap="square" rtlCol="0">
            <a:spAutoFit/>
          </a:bodyPr>
          <a:lstStyle/>
          <a:p>
            <a:r>
              <a:rPr lang="es-ES_tradnl" sz="2000" b="1" dirty="0" smtClean="0">
                <a:latin typeface="+mj-lt"/>
              </a:rPr>
              <a:t>YES</a:t>
            </a:r>
            <a:endParaRPr lang="es-ES_tradnl" sz="2000" b="1" dirty="0">
              <a:latin typeface="+mj-lt"/>
            </a:endParaRPr>
          </a:p>
        </p:txBody>
      </p:sp>
      <p:sp>
        <p:nvSpPr>
          <p:cNvPr id="41" name="TextBox 40"/>
          <p:cNvSpPr txBox="1"/>
          <p:nvPr/>
        </p:nvSpPr>
        <p:spPr>
          <a:xfrm>
            <a:off x="5284176" y="5672727"/>
            <a:ext cx="672501" cy="400110"/>
          </a:xfrm>
          <a:prstGeom prst="rect">
            <a:avLst/>
          </a:prstGeom>
          <a:noFill/>
        </p:spPr>
        <p:txBody>
          <a:bodyPr wrap="square" rtlCol="0">
            <a:spAutoFit/>
          </a:bodyPr>
          <a:lstStyle/>
          <a:p>
            <a:r>
              <a:rPr lang="es-ES_tradnl" sz="2000" b="1" dirty="0" smtClean="0">
                <a:latin typeface="+mj-lt"/>
              </a:rPr>
              <a:t>NO</a:t>
            </a:r>
            <a:endParaRPr lang="es-ES_tradnl" sz="2000" b="1" dirty="0">
              <a:latin typeface="+mj-lt"/>
            </a:endParaRPr>
          </a:p>
        </p:txBody>
      </p:sp>
      <p:sp>
        <p:nvSpPr>
          <p:cNvPr id="43" name="Isosceles Triangle 42"/>
          <p:cNvSpPr/>
          <p:nvPr/>
        </p:nvSpPr>
        <p:spPr>
          <a:xfrm rot="16200000">
            <a:off x="5332218" y="6243843"/>
            <a:ext cx="448772" cy="275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_tradnl" sz="900" b="1" dirty="0"/>
          </a:p>
        </p:txBody>
      </p:sp>
      <p:sp>
        <p:nvSpPr>
          <p:cNvPr id="44" name="Isosceles Triangle 43"/>
          <p:cNvSpPr/>
          <p:nvPr/>
        </p:nvSpPr>
        <p:spPr>
          <a:xfrm rot="16200000">
            <a:off x="6132824" y="6252785"/>
            <a:ext cx="448772" cy="275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_tradnl" sz="900" b="1" dirty="0"/>
          </a:p>
        </p:txBody>
      </p:sp>
      <p:sp>
        <p:nvSpPr>
          <p:cNvPr id="45" name="Isosceles Triangle 44"/>
          <p:cNvSpPr/>
          <p:nvPr/>
        </p:nvSpPr>
        <p:spPr>
          <a:xfrm rot="16200000">
            <a:off x="6933430" y="6253256"/>
            <a:ext cx="448772" cy="275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_tradnl" sz="900" b="1" dirty="0"/>
          </a:p>
        </p:txBody>
      </p:sp>
      <p:sp>
        <p:nvSpPr>
          <p:cNvPr id="46" name="Isosceles Triangle 45"/>
          <p:cNvSpPr/>
          <p:nvPr/>
        </p:nvSpPr>
        <p:spPr>
          <a:xfrm rot="10800000">
            <a:off x="7479504" y="5735246"/>
            <a:ext cx="448772" cy="275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_tradnl" sz="900" b="1" dirty="0"/>
          </a:p>
        </p:txBody>
      </p:sp>
      <p:cxnSp>
        <p:nvCxnSpPr>
          <p:cNvPr id="48" name="Straight Connector 47"/>
          <p:cNvCxnSpPr/>
          <p:nvPr/>
        </p:nvCxnSpPr>
        <p:spPr>
          <a:xfrm flipV="1">
            <a:off x="5675271" y="6390320"/>
            <a:ext cx="2011680" cy="0"/>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6" idx="0"/>
          </p:cNvCxnSpPr>
          <p:nvPr/>
        </p:nvCxnSpPr>
        <p:spPr>
          <a:xfrm flipH="1">
            <a:off x="7703889" y="6010318"/>
            <a:ext cx="1" cy="380002"/>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10800000">
            <a:off x="7496374" y="1811303"/>
            <a:ext cx="448772" cy="275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_tradnl" sz="900" b="1" dirty="0"/>
          </a:p>
        </p:txBody>
      </p:sp>
      <p:sp>
        <p:nvSpPr>
          <p:cNvPr id="55" name="TextBox 54"/>
          <p:cNvSpPr txBox="1"/>
          <p:nvPr/>
        </p:nvSpPr>
        <p:spPr>
          <a:xfrm>
            <a:off x="7906711" y="1743387"/>
            <a:ext cx="652872" cy="400110"/>
          </a:xfrm>
          <a:prstGeom prst="rect">
            <a:avLst/>
          </a:prstGeom>
          <a:noFill/>
        </p:spPr>
        <p:txBody>
          <a:bodyPr wrap="square" rtlCol="0">
            <a:spAutoFit/>
          </a:bodyPr>
          <a:lstStyle/>
          <a:p>
            <a:r>
              <a:rPr lang="es-ES_tradnl" sz="2000" b="1" dirty="0" smtClean="0">
                <a:latin typeface="+mj-lt"/>
              </a:rPr>
              <a:t>YES</a:t>
            </a:r>
            <a:endParaRPr lang="es-ES_tradnl" sz="2000" b="1" dirty="0">
              <a:latin typeface="+mj-lt"/>
            </a:endParaRPr>
          </a:p>
        </p:txBody>
      </p:sp>
    </p:spTree>
    <p:extLst>
      <p:ext uri="{BB962C8B-B14F-4D97-AF65-F5344CB8AC3E}">
        <p14:creationId xmlns:p14="http://schemas.microsoft.com/office/powerpoint/2010/main" val="86270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2" grpId="0"/>
      <p:bldP spid="33" grpId="0"/>
      <p:bldP spid="34" grpId="0"/>
      <p:bldP spid="35" grpId="0"/>
      <p:bldP spid="36" grpId="0"/>
      <p:bldP spid="37" grpId="0"/>
      <p:bldP spid="38" grpId="0"/>
      <p:bldP spid="39" grpId="0"/>
      <p:bldP spid="40" grpId="0"/>
      <p:bldP spid="41" grpId="0"/>
      <p:bldP spid="43" grpId="0" animBg="1"/>
      <p:bldP spid="44" grpId="0" animBg="1"/>
      <p:bldP spid="45" grpId="0" animBg="1"/>
      <p:bldP spid="46" grpId="0" animBg="1"/>
      <p:bldP spid="53" grpId="0" animBg="1"/>
      <p:bldP spid="5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prstGeom prst="rect">
            <a:avLst/>
          </a:prstGeom>
        </p:spPr>
        <p:txBody>
          <a:bodyPr lIns="91425" tIns="91425" rIns="91425" bIns="91425" anchor="ctr" anchorCtr="0">
            <a:noAutofit/>
          </a:bodyPr>
          <a:lstStyle/>
          <a:p>
            <a:pPr lvl="0" algn="l" rtl="0">
              <a:spcBef>
                <a:spcPts val="0"/>
              </a:spcBef>
              <a:buNone/>
            </a:pPr>
            <a:r>
              <a:rPr lang="en-US" dirty="0"/>
              <a:t>Allowability </a:t>
            </a:r>
          </a:p>
        </p:txBody>
      </p:sp>
      <p:sp>
        <p:nvSpPr>
          <p:cNvPr id="181" name="Shape 181"/>
          <p:cNvSpPr txBox="1">
            <a:spLocks noGrp="1"/>
          </p:cNvSpPr>
          <p:nvPr>
            <p:ph type="body" idx="1"/>
          </p:nvPr>
        </p:nvSpPr>
        <p:spPr>
          <a:xfrm>
            <a:off x="1296300" y="2393414"/>
            <a:ext cx="10895700" cy="823800"/>
          </a:xfrm>
          <a:prstGeom prst="rect">
            <a:avLst/>
          </a:prstGeom>
        </p:spPr>
        <p:txBody>
          <a:bodyPr lIns="91425" tIns="91425" rIns="91425" bIns="91425" anchor="b" anchorCtr="0">
            <a:noAutofit/>
          </a:bodyPr>
          <a:lstStyle/>
          <a:p>
            <a:pPr lvl="0" algn="just" rtl="0">
              <a:spcBef>
                <a:spcPts val="0"/>
              </a:spcBef>
              <a:buClr>
                <a:schemeClr val="dk1"/>
              </a:buClr>
              <a:buSzPct val="36666"/>
              <a:buFont typeface="Arial"/>
              <a:buNone/>
            </a:pPr>
            <a:r>
              <a:rPr lang="en-US" sz="3000" b="1" dirty="0" smtClean="0">
                <a:solidFill>
                  <a:schemeClr val="tx1"/>
                </a:solidFill>
              </a:rPr>
              <a:t>200.403</a:t>
            </a:r>
            <a:r>
              <a:rPr lang="en-US" sz="3000" dirty="0" smtClean="0">
                <a:solidFill>
                  <a:schemeClr val="tx1"/>
                </a:solidFill>
              </a:rPr>
              <a:t> Factors </a:t>
            </a:r>
            <a:r>
              <a:rPr lang="en-US" sz="3000" dirty="0">
                <a:solidFill>
                  <a:schemeClr val="tx1"/>
                </a:solidFill>
              </a:rPr>
              <a:t>affecting allowability of costs.</a:t>
            </a:r>
            <a:br>
              <a:rPr lang="en-US" sz="3000" dirty="0">
                <a:solidFill>
                  <a:schemeClr val="tx1"/>
                </a:solidFill>
              </a:rPr>
            </a:br>
            <a:r>
              <a:rPr lang="en-US" sz="3000" b="0" dirty="0">
                <a:solidFill>
                  <a:schemeClr val="tx1"/>
                </a:solidFill>
              </a:rPr>
              <a:t>Except where </a:t>
            </a:r>
            <a:r>
              <a:rPr lang="en-US" sz="3000" b="0" dirty="0" smtClean="0">
                <a:solidFill>
                  <a:schemeClr val="tx1"/>
                </a:solidFill>
              </a:rPr>
              <a:t>otherwise </a:t>
            </a:r>
            <a:r>
              <a:rPr lang="en-US" sz="3000" b="0" dirty="0">
                <a:solidFill>
                  <a:schemeClr val="tx1"/>
                </a:solidFill>
              </a:rPr>
              <a:t>authorized by statute, costs must meet the following general criteria in order to be allowable under Federal awards:</a:t>
            </a:r>
          </a:p>
        </p:txBody>
      </p:sp>
      <p:sp>
        <p:nvSpPr>
          <p:cNvPr id="183" name="Shape 183"/>
          <p:cNvSpPr txBox="1">
            <a:spLocks noGrp="1"/>
          </p:cNvSpPr>
          <p:nvPr>
            <p:ph sz="half" idx="2"/>
          </p:nvPr>
        </p:nvSpPr>
        <p:spPr>
          <a:xfrm>
            <a:off x="6493666" y="3088425"/>
            <a:ext cx="5538000" cy="3684600"/>
          </a:xfrm>
          <a:prstGeom prst="rect">
            <a:avLst/>
          </a:prstGeom>
        </p:spPr>
        <p:txBody>
          <a:bodyPr lIns="91425" tIns="91425" rIns="91425" bIns="91425" anchor="t" anchorCtr="0">
            <a:noAutofit/>
          </a:bodyPr>
          <a:lstStyle/>
          <a:p>
            <a:pPr marL="457200" lvl="0" indent="-228600" algn="just" rtl="0">
              <a:spcBef>
                <a:spcPts val="0"/>
              </a:spcBef>
              <a:buSzPct val="100000"/>
            </a:pPr>
            <a:r>
              <a:rPr lang="en-US" sz="2800" dirty="0"/>
              <a:t>Conform to any limitations or exclusions</a:t>
            </a:r>
          </a:p>
          <a:p>
            <a:pPr marL="457200" lvl="0" indent="-228600" algn="just" rtl="0">
              <a:spcBef>
                <a:spcPts val="0"/>
              </a:spcBef>
              <a:buSzPct val="100000"/>
            </a:pPr>
            <a:r>
              <a:rPr lang="en-US" sz="2800" dirty="0"/>
              <a:t>Consistent treatment between </a:t>
            </a:r>
            <a:r>
              <a:rPr lang="en-US" sz="2800" b="1" dirty="0"/>
              <a:t>direct and indirect costs</a:t>
            </a:r>
          </a:p>
          <a:p>
            <a:pPr marL="457200" lvl="0" indent="-228600" algn="just" rtl="0">
              <a:spcBef>
                <a:spcPts val="0"/>
              </a:spcBef>
              <a:buSzPct val="100000"/>
            </a:pPr>
            <a:r>
              <a:rPr lang="en-US" sz="2800" dirty="0"/>
              <a:t>GAAP (except governments)</a:t>
            </a:r>
          </a:p>
          <a:p>
            <a:pPr marL="457200" lvl="0" indent="-228600" algn="just" rtl="0">
              <a:spcBef>
                <a:spcPts val="0"/>
              </a:spcBef>
              <a:buSzPct val="100000"/>
            </a:pPr>
            <a:r>
              <a:rPr lang="en-US" sz="2800" dirty="0"/>
              <a:t>Cannot be used as cost </a:t>
            </a:r>
            <a:r>
              <a:rPr lang="en-US" sz="2800" dirty="0" smtClean="0"/>
              <a:t>share </a:t>
            </a:r>
            <a:endParaRPr lang="en-US" sz="2800" dirty="0"/>
          </a:p>
          <a:p>
            <a:pPr marL="457200" lvl="0" indent="-228600" algn="just" rtl="0">
              <a:spcBef>
                <a:spcPts val="0"/>
              </a:spcBef>
              <a:buSzPct val="100000"/>
            </a:pPr>
            <a:r>
              <a:rPr lang="en-US" sz="2800" dirty="0"/>
              <a:t>Be </a:t>
            </a:r>
            <a:r>
              <a:rPr lang="en-US" sz="2800" b="1" dirty="0"/>
              <a:t>adequately documented</a:t>
            </a:r>
          </a:p>
          <a:p>
            <a:pPr lvl="0">
              <a:spcBef>
                <a:spcPts val="0"/>
              </a:spcBef>
              <a:buNone/>
            </a:pPr>
            <a:endParaRPr dirty="0"/>
          </a:p>
        </p:txBody>
      </p:sp>
      <p:sp>
        <p:nvSpPr>
          <p:cNvPr id="182" name="Shape 182"/>
          <p:cNvSpPr txBox="1">
            <a:spLocks noGrp="1"/>
          </p:cNvSpPr>
          <p:nvPr>
            <p:ph type="body" sz="quarter" idx="3"/>
          </p:nvPr>
        </p:nvSpPr>
        <p:spPr>
          <a:xfrm>
            <a:off x="1484310" y="3088425"/>
            <a:ext cx="4849022" cy="3684600"/>
          </a:xfrm>
          <a:prstGeom prst="rect">
            <a:avLst/>
          </a:prstGeom>
        </p:spPr>
        <p:txBody>
          <a:bodyPr lIns="91425" tIns="91425" rIns="91425" bIns="91425" anchor="t" anchorCtr="0">
            <a:noAutofit/>
          </a:bodyPr>
          <a:lstStyle/>
          <a:p>
            <a:pPr marL="685800" lvl="0" indent="-457200" algn="just" rtl="0">
              <a:spcBef>
                <a:spcPts val="0"/>
              </a:spcBef>
              <a:buSzPct val="100000"/>
              <a:buFont typeface="Arial" panose="020B0604020202020204" pitchFamily="34" charset="0"/>
              <a:buChar char="•"/>
            </a:pPr>
            <a:r>
              <a:rPr lang="en-US" b="1" dirty="0">
                <a:solidFill>
                  <a:schemeClr val="tx1"/>
                </a:solidFill>
              </a:rPr>
              <a:t>Necessary, Reasonable and Allocable</a:t>
            </a:r>
          </a:p>
          <a:p>
            <a:pPr marL="685800" lvl="0" indent="-457200" algn="just">
              <a:spcBef>
                <a:spcPts val="0"/>
              </a:spcBef>
              <a:buSzPct val="100000"/>
              <a:buFont typeface="Arial" panose="020B0604020202020204" pitchFamily="34" charset="0"/>
              <a:buChar char="•"/>
            </a:pPr>
            <a:r>
              <a:rPr lang="en-US" b="1" dirty="0">
                <a:solidFill>
                  <a:schemeClr val="tx1"/>
                </a:solidFill>
              </a:rPr>
              <a:t>Be consistent </a:t>
            </a:r>
            <a:r>
              <a:rPr lang="en-US" dirty="0">
                <a:solidFill>
                  <a:schemeClr val="tx1"/>
                </a:solidFill>
              </a:rPr>
              <a:t>with policies and procedures that apply uniformly to </a:t>
            </a:r>
            <a:r>
              <a:rPr lang="en-US" b="1" dirty="0">
                <a:solidFill>
                  <a:schemeClr val="tx1"/>
                </a:solidFill>
              </a:rPr>
              <a:t>both federally-financed and other activities </a:t>
            </a:r>
            <a:r>
              <a:rPr lang="en-US" dirty="0">
                <a:solidFill>
                  <a:schemeClr val="tx1"/>
                </a:solidFill>
              </a:rPr>
              <a:t>of the non-Federal </a:t>
            </a:r>
            <a:r>
              <a:rPr lang="en-US" dirty="0" smtClean="0">
                <a:solidFill>
                  <a:schemeClr val="tx1"/>
                </a:solidFill>
              </a:rPr>
              <a:t>entity</a:t>
            </a:r>
            <a:endParaRPr lang="en-US" dirty="0">
              <a:solidFill>
                <a:schemeClr val="tx1"/>
              </a:solidFill>
            </a:endParaRPr>
          </a:p>
        </p:txBody>
      </p:sp>
    </p:spTree>
    <p:extLst>
      <p:ext uri="{BB962C8B-B14F-4D97-AF65-F5344CB8AC3E}">
        <p14:creationId xmlns:p14="http://schemas.microsoft.com/office/powerpoint/2010/main" val="1782480529"/>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smtClean="0"/>
              <a:t>Allowability</a:t>
            </a:r>
            <a:r>
              <a:rPr lang="en-US" dirty="0"/>
              <a:t> </a:t>
            </a:r>
            <a:r>
              <a:rPr lang="en-US" dirty="0" smtClean="0"/>
              <a:t>direct </a:t>
            </a:r>
            <a:r>
              <a:rPr lang="en-US" dirty="0" err="1" smtClean="0"/>
              <a:t>vs</a:t>
            </a:r>
            <a:r>
              <a:rPr lang="en-US" dirty="0" smtClean="0"/>
              <a:t> indirect</a:t>
            </a:r>
            <a:endParaRPr lang="en-US" dirty="0"/>
          </a:p>
        </p:txBody>
      </p:sp>
      <p:sp>
        <p:nvSpPr>
          <p:cNvPr id="292" name="Shape 292"/>
          <p:cNvSpPr txBox="1">
            <a:spLocks noGrp="1"/>
          </p:cNvSpPr>
          <p:nvPr>
            <p:ph idx="1"/>
          </p:nvPr>
        </p:nvSpPr>
        <p:spPr>
          <a:prstGeom prst="rect">
            <a:avLst/>
          </a:prstGeom>
        </p:spPr>
        <p:txBody>
          <a:bodyPr lIns="91425" tIns="91425" rIns="91425" bIns="91425" anchor="t" anchorCtr="0">
            <a:noAutofit/>
          </a:bodyPr>
          <a:lstStyle/>
          <a:p>
            <a:pPr lvl="0" algn="just" rtl="0">
              <a:spcBef>
                <a:spcPts val="0"/>
              </a:spcBef>
              <a:buNone/>
            </a:pPr>
            <a:r>
              <a:rPr lang="en-US" sz="3200" b="1" dirty="0"/>
              <a:t>§200.403 Factors affecting allowability of costs.</a:t>
            </a:r>
          </a:p>
          <a:p>
            <a:pPr lvl="0" algn="just">
              <a:spcBef>
                <a:spcPts val="0"/>
              </a:spcBef>
              <a:buNone/>
            </a:pPr>
            <a:r>
              <a:rPr lang="en-US" sz="3200" dirty="0"/>
              <a:t>"(d) A cost may not be assigned to a Federal award as a direct cost if any other cost incurred for the same purpose in like circumstances has been allocated to the Federal award as an indirect cost."</a:t>
            </a:r>
          </a:p>
        </p:txBody>
      </p:sp>
    </p:spTree>
    <p:extLst>
      <p:ext uri="{BB962C8B-B14F-4D97-AF65-F5344CB8AC3E}">
        <p14:creationId xmlns:p14="http://schemas.microsoft.com/office/powerpoint/2010/main" val="414294459"/>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pSp>
        <p:nvGrpSpPr>
          <p:cNvPr id="188" name="Shape 188"/>
          <p:cNvGrpSpPr/>
          <p:nvPr/>
        </p:nvGrpSpPr>
        <p:grpSpPr>
          <a:xfrm>
            <a:off x="5146307" y="2480911"/>
            <a:ext cx="3586296" cy="2523802"/>
            <a:chOff x="-9908" y="240116"/>
            <a:chExt cx="3586296" cy="2523802"/>
          </a:xfrm>
        </p:grpSpPr>
        <p:sp>
          <p:nvSpPr>
            <p:cNvPr id="189" name="Shape 189"/>
            <p:cNvSpPr/>
            <p:nvPr/>
          </p:nvSpPr>
          <p:spPr>
            <a:xfrm rot="5400000">
              <a:off x="104432" y="1433564"/>
              <a:ext cx="1189895" cy="937200"/>
            </a:xfrm>
            <a:prstGeom prst="bentUpArrow">
              <a:avLst>
                <a:gd name="adj1" fmla="val 32840"/>
                <a:gd name="adj2" fmla="val 25000"/>
                <a:gd name="adj3" fmla="val 35780"/>
              </a:avLst>
            </a:prstGeom>
            <a:solidFill>
              <a:srgbClr val="F7D5CB"/>
            </a:solidFill>
            <a:ln w="12700" cap="flat" cmpd="sng">
              <a:solidFill>
                <a:srgbClr val="D66E2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0" name="Shape 190"/>
            <p:cNvSpPr/>
            <p:nvPr/>
          </p:nvSpPr>
          <p:spPr>
            <a:xfrm>
              <a:off x="45292" y="240116"/>
              <a:ext cx="1524300" cy="1067100"/>
            </a:xfrm>
            <a:prstGeom prst="roundRect">
              <a:avLst>
                <a:gd name="adj" fmla="val 16670"/>
              </a:avLst>
            </a:prstGeom>
            <a:solidFill>
              <a:schemeClr val="lt1"/>
            </a:solidFill>
            <a:ln w="12700" cap="flat" cmpd="sng">
              <a:solidFill>
                <a:srgbClr val="D66E2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1" name="Shape 191"/>
            <p:cNvSpPr txBox="1"/>
            <p:nvPr/>
          </p:nvSpPr>
          <p:spPr>
            <a:xfrm>
              <a:off x="-9908" y="317975"/>
              <a:ext cx="1634700" cy="969900"/>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0"/>
                </a:spcAft>
                <a:buSzPct val="25000"/>
                <a:buNone/>
              </a:pPr>
              <a:r>
                <a:rPr lang="en-US" sz="1600" b="1" i="0" u="none" strike="noStrike" cap="none" dirty="0">
                  <a:latin typeface="Calibri"/>
                  <a:ea typeface="Calibri"/>
                  <a:cs typeface="Calibri"/>
                  <a:sym typeface="Calibri"/>
                </a:rPr>
                <a:t>Procurement Decision-Making Process</a:t>
              </a:r>
            </a:p>
          </p:txBody>
        </p:sp>
        <p:sp>
          <p:nvSpPr>
            <p:cNvPr id="192" name="Shape 192"/>
            <p:cNvSpPr/>
            <p:nvPr/>
          </p:nvSpPr>
          <p:spPr>
            <a:xfrm>
              <a:off x="1455470" y="796910"/>
              <a:ext cx="1008000" cy="7839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3" name="Shape 193"/>
            <p:cNvSpPr txBox="1"/>
            <p:nvPr/>
          </p:nvSpPr>
          <p:spPr>
            <a:xfrm>
              <a:off x="1455470" y="796910"/>
              <a:ext cx="1008000" cy="783900"/>
            </a:xfrm>
            <a:prstGeom prst="rect">
              <a:avLst/>
            </a:prstGeom>
            <a:noFill/>
            <a:ln>
              <a:noFill/>
            </a:ln>
          </p:spPr>
          <p:txBody>
            <a:bodyPr lIns="99050" tIns="99050" rIns="99050" bIns="99050" anchor="ctr" anchorCtr="0">
              <a:noAutofit/>
            </a:bodyPr>
            <a:lstStyle/>
            <a:p>
              <a:pPr marL="228600" marR="0" lvl="1" indent="-228600" algn="l" rtl="0">
                <a:lnSpc>
                  <a:spcPct val="90000"/>
                </a:lnSpc>
                <a:spcBef>
                  <a:spcPts val="0"/>
                </a:spcBef>
                <a:spcAft>
                  <a:spcPts val="0"/>
                </a:spcAft>
                <a:buClr>
                  <a:schemeClr val="dk1"/>
                </a:buClr>
                <a:buFont typeface="Calibri"/>
                <a:buNone/>
              </a:pPr>
              <a:endParaRPr sz="2000" b="0" i="0" u="none" strike="noStrike" cap="none">
                <a:solidFill>
                  <a:schemeClr val="dk1"/>
                </a:solidFill>
                <a:latin typeface="Calibri"/>
                <a:ea typeface="Calibri"/>
                <a:cs typeface="Calibri"/>
                <a:sym typeface="Calibri"/>
              </a:endParaRPr>
            </a:p>
          </p:txBody>
        </p:sp>
        <p:sp>
          <p:nvSpPr>
            <p:cNvPr id="194" name="Shape 194"/>
            <p:cNvSpPr/>
            <p:nvPr/>
          </p:nvSpPr>
          <p:spPr>
            <a:xfrm>
              <a:off x="1182623" y="1794018"/>
              <a:ext cx="1385700" cy="969900"/>
            </a:xfrm>
            <a:prstGeom prst="roundRect">
              <a:avLst>
                <a:gd name="adj" fmla="val 16670"/>
              </a:avLst>
            </a:prstGeom>
            <a:solidFill>
              <a:schemeClr val="lt1"/>
            </a:solidFill>
            <a:ln w="82550" cap="flat" cmpd="sng">
              <a:solidFill>
                <a:srgbClr val="92D05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5" name="Shape 195"/>
            <p:cNvSpPr txBox="1"/>
            <p:nvPr/>
          </p:nvSpPr>
          <p:spPr>
            <a:xfrm>
              <a:off x="1229983" y="1841378"/>
              <a:ext cx="1290899" cy="875400"/>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0"/>
                </a:spcAft>
                <a:buSzPct val="25000"/>
                <a:buNone/>
              </a:pPr>
              <a:r>
                <a:rPr lang="en-US" sz="1600" b="1" i="0" u="none" strike="noStrike" cap="none">
                  <a:latin typeface="Calibri"/>
                  <a:ea typeface="Calibri"/>
                  <a:cs typeface="Calibri"/>
                  <a:sym typeface="Calibri"/>
                </a:rPr>
                <a:t>REASONABLE</a:t>
              </a:r>
            </a:p>
          </p:txBody>
        </p:sp>
        <p:sp>
          <p:nvSpPr>
            <p:cNvPr id="196" name="Shape 196"/>
            <p:cNvSpPr/>
            <p:nvPr/>
          </p:nvSpPr>
          <p:spPr>
            <a:xfrm>
              <a:off x="2568388" y="1886528"/>
              <a:ext cx="1008000" cy="7839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7" name="Shape 197"/>
            <p:cNvSpPr txBox="1"/>
            <p:nvPr/>
          </p:nvSpPr>
          <p:spPr>
            <a:xfrm>
              <a:off x="2568388" y="1886528"/>
              <a:ext cx="1008000" cy="783900"/>
            </a:xfrm>
            <a:prstGeom prst="rect">
              <a:avLst/>
            </a:prstGeom>
            <a:noFill/>
            <a:ln>
              <a:noFill/>
            </a:ln>
          </p:spPr>
          <p:txBody>
            <a:bodyPr lIns="99050" tIns="99050" rIns="99050" bIns="99050" anchor="ctr" anchorCtr="0">
              <a:noAutofit/>
            </a:bodyPr>
            <a:lstStyle/>
            <a:p>
              <a:pPr marL="228600" marR="0" lvl="1" indent="-228600" algn="l" rtl="0">
                <a:lnSpc>
                  <a:spcPct val="90000"/>
                </a:lnSpc>
                <a:spcBef>
                  <a:spcPts val="0"/>
                </a:spcBef>
                <a:spcAft>
                  <a:spcPts val="0"/>
                </a:spcAft>
                <a:buClr>
                  <a:schemeClr val="dk1"/>
                </a:buClr>
                <a:buFont typeface="Calibri"/>
                <a:buNone/>
              </a:pPr>
              <a:endParaRPr sz="2000" b="0" i="0" u="none" strike="noStrike" cap="none">
                <a:solidFill>
                  <a:schemeClr val="dk1"/>
                </a:solidFill>
                <a:latin typeface="Calibri"/>
                <a:ea typeface="Calibri"/>
                <a:cs typeface="Calibri"/>
                <a:sym typeface="Calibri"/>
              </a:endParaRPr>
            </a:p>
          </p:txBody>
        </p:sp>
      </p:grpSp>
      <p:sp>
        <p:nvSpPr>
          <p:cNvPr id="198" name="Shape 198"/>
          <p:cNvSpPr txBox="1">
            <a:spLocks noGrp="1"/>
          </p:cNvSpPr>
          <p:nvPr>
            <p:ph type="title"/>
          </p:nvPr>
        </p:nvSpPr>
        <p:spPr>
          <a:xfrm>
            <a:off x="1567274" y="-127747"/>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Determining Allowability </a:t>
            </a:r>
          </a:p>
        </p:txBody>
      </p:sp>
      <p:grpSp>
        <p:nvGrpSpPr>
          <p:cNvPr id="199" name="Shape 199"/>
          <p:cNvGrpSpPr/>
          <p:nvPr/>
        </p:nvGrpSpPr>
        <p:grpSpPr>
          <a:xfrm>
            <a:off x="1350512" y="2132841"/>
            <a:ext cx="4072572" cy="2865237"/>
            <a:chOff x="500" y="286882"/>
            <a:chExt cx="4072572" cy="2865237"/>
          </a:xfrm>
        </p:grpSpPr>
        <p:sp>
          <p:nvSpPr>
            <p:cNvPr id="200" name="Shape 200"/>
            <p:cNvSpPr/>
            <p:nvPr/>
          </p:nvSpPr>
          <p:spPr>
            <a:xfrm rot="5400000">
              <a:off x="239123" y="1084995"/>
              <a:ext cx="683700" cy="778500"/>
            </a:xfrm>
            <a:prstGeom prst="bentUpArrow">
              <a:avLst>
                <a:gd name="adj1" fmla="val 32840"/>
                <a:gd name="adj2" fmla="val 25000"/>
                <a:gd name="adj3" fmla="val 35780"/>
              </a:avLst>
            </a:prstGeom>
            <a:solidFill>
              <a:srgbClr val="CFDEEF"/>
            </a:solidFill>
            <a:ln w="12700" cap="flat" cmpd="sng">
              <a:solidFill>
                <a:srgbClr val="528CBE"/>
              </a:solidFill>
              <a:prstDash val="solid"/>
              <a:miter/>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1" name="Shape 201"/>
            <p:cNvSpPr/>
            <p:nvPr/>
          </p:nvSpPr>
          <p:spPr>
            <a:xfrm>
              <a:off x="500" y="286882"/>
              <a:ext cx="1266000" cy="886200"/>
            </a:xfrm>
            <a:prstGeom prst="roundRect">
              <a:avLst>
                <a:gd name="adj" fmla="val 16670"/>
              </a:avLst>
            </a:prstGeom>
            <a:solidFill>
              <a:schemeClr val="lt1"/>
            </a:solidFill>
            <a:ln w="12700" cap="flat" cmpd="sng">
              <a:solidFill>
                <a:srgbClr val="528CBE"/>
              </a:solidFill>
              <a:prstDash val="solid"/>
              <a:miter/>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2" name="Shape 202"/>
            <p:cNvSpPr txBox="1"/>
            <p:nvPr/>
          </p:nvSpPr>
          <p:spPr>
            <a:xfrm>
              <a:off x="43768" y="330150"/>
              <a:ext cx="1179600" cy="799800"/>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0"/>
                </a:spcAft>
                <a:buSzPct val="25000"/>
                <a:buNone/>
              </a:pPr>
              <a:r>
                <a:rPr lang="en-US" sz="1600" b="1" i="0" u="none" strike="noStrike" cap="none">
                  <a:latin typeface="Calibri"/>
                  <a:ea typeface="Calibri"/>
                  <a:cs typeface="Calibri"/>
                  <a:sym typeface="Calibri"/>
                </a:rPr>
                <a:t>Approved Grant Budget</a:t>
              </a:r>
            </a:p>
          </p:txBody>
        </p:sp>
        <p:sp>
          <p:nvSpPr>
            <p:cNvPr id="203" name="Shape 203"/>
            <p:cNvSpPr/>
            <p:nvPr/>
          </p:nvSpPr>
          <p:spPr>
            <a:xfrm>
              <a:off x="1209000" y="403999"/>
              <a:ext cx="837000" cy="6510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04" name="Shape 204"/>
            <p:cNvSpPr txBox="1"/>
            <p:nvPr/>
          </p:nvSpPr>
          <p:spPr>
            <a:xfrm>
              <a:off x="640975" y="415611"/>
              <a:ext cx="837000" cy="651000"/>
            </a:xfrm>
            <a:prstGeom prst="rect">
              <a:avLst/>
            </a:prstGeom>
            <a:noFill/>
            <a:ln>
              <a:noFill/>
            </a:ln>
          </p:spPr>
          <p:txBody>
            <a:bodyPr lIns="60950" tIns="60950" rIns="60950" bIns="60950" anchor="ctr" anchorCtr="0">
              <a:noAutofit/>
            </a:bodyPr>
            <a:lstStyle/>
            <a:p>
              <a:pPr marL="114300" marR="0" lvl="1" indent="-114300" algn="l" rtl="0">
                <a:lnSpc>
                  <a:spcPct val="90000"/>
                </a:lnSpc>
                <a:spcBef>
                  <a:spcPts val="0"/>
                </a:spcBef>
                <a:spcAft>
                  <a:spcPts val="0"/>
                </a:spcAft>
                <a:buClr>
                  <a:schemeClr val="dk1"/>
                </a:buClr>
                <a:buFont typeface="Calibri"/>
                <a:buNone/>
              </a:pPr>
              <a:endParaRPr sz="1200" b="0" i="0" u="none" strike="noStrike" cap="none">
                <a:latin typeface="Calibri"/>
                <a:ea typeface="Calibri"/>
                <a:cs typeface="Calibri"/>
                <a:sym typeface="Calibri"/>
              </a:endParaRPr>
            </a:p>
          </p:txBody>
        </p:sp>
        <p:sp>
          <p:nvSpPr>
            <p:cNvPr id="205" name="Shape 205"/>
            <p:cNvSpPr/>
            <p:nvPr/>
          </p:nvSpPr>
          <p:spPr>
            <a:xfrm rot="5400000">
              <a:off x="1221008" y="2030265"/>
              <a:ext cx="683700" cy="778500"/>
            </a:xfrm>
            <a:prstGeom prst="bentUpArrow">
              <a:avLst>
                <a:gd name="adj1" fmla="val 32840"/>
                <a:gd name="adj2" fmla="val 25000"/>
                <a:gd name="adj3" fmla="val 35780"/>
              </a:avLst>
            </a:prstGeom>
            <a:solidFill>
              <a:srgbClr val="CFDEEF"/>
            </a:solidFill>
            <a:ln w="12700" cap="flat" cmpd="sng">
              <a:solidFill>
                <a:srgbClr val="528CBE"/>
              </a:solidFill>
              <a:prstDash val="solid"/>
              <a:miter/>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6" name="Shape 206"/>
            <p:cNvSpPr/>
            <p:nvPr/>
          </p:nvSpPr>
          <p:spPr>
            <a:xfrm>
              <a:off x="982384" y="1232150"/>
              <a:ext cx="1266000" cy="886199"/>
            </a:xfrm>
            <a:prstGeom prst="roundRect">
              <a:avLst>
                <a:gd name="adj" fmla="val 16670"/>
              </a:avLst>
            </a:prstGeom>
            <a:solidFill>
              <a:schemeClr val="lt1"/>
            </a:solidFill>
            <a:ln w="12700" cap="flat" cmpd="sng">
              <a:solidFill>
                <a:srgbClr val="528CBE"/>
              </a:solidFill>
              <a:prstDash val="solid"/>
              <a:miter/>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7" name="Shape 207"/>
            <p:cNvSpPr txBox="1"/>
            <p:nvPr/>
          </p:nvSpPr>
          <p:spPr>
            <a:xfrm>
              <a:off x="1025653" y="1275419"/>
              <a:ext cx="1179599" cy="799800"/>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0"/>
                </a:spcAft>
                <a:buSzPct val="25000"/>
                <a:buNone/>
              </a:pPr>
              <a:r>
                <a:rPr lang="en-US" sz="1600" b="1" i="0" u="none" strike="noStrike" cap="none">
                  <a:latin typeface="Calibri"/>
                  <a:ea typeface="Calibri"/>
                  <a:cs typeface="Calibri"/>
                  <a:sym typeface="Calibri"/>
                </a:rPr>
                <a:t>Project Description</a:t>
              </a:r>
            </a:p>
          </p:txBody>
        </p:sp>
        <p:sp>
          <p:nvSpPr>
            <p:cNvPr id="208" name="Shape 208"/>
            <p:cNvSpPr/>
            <p:nvPr/>
          </p:nvSpPr>
          <p:spPr>
            <a:xfrm>
              <a:off x="2190884" y="1349267"/>
              <a:ext cx="837000" cy="6510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09" name="Shape 209"/>
            <p:cNvSpPr txBox="1"/>
            <p:nvPr/>
          </p:nvSpPr>
          <p:spPr>
            <a:xfrm>
              <a:off x="2190884" y="1349267"/>
              <a:ext cx="837000" cy="651000"/>
            </a:xfrm>
            <a:prstGeom prst="rect">
              <a:avLst/>
            </a:prstGeom>
            <a:noFill/>
            <a:ln>
              <a:noFill/>
            </a:ln>
          </p:spPr>
          <p:txBody>
            <a:bodyPr lIns="60950" tIns="60950" rIns="60950" bIns="60950" anchor="ctr" anchorCtr="0">
              <a:noAutofit/>
            </a:bodyPr>
            <a:lstStyle/>
            <a:p>
              <a:pPr marL="114300" marR="0" lvl="1" indent="-114300" algn="l" rtl="0">
                <a:lnSpc>
                  <a:spcPct val="90000"/>
                </a:lnSpc>
                <a:spcBef>
                  <a:spcPts val="0"/>
                </a:spcBef>
                <a:spcAft>
                  <a:spcPts val="0"/>
                </a:spcAft>
                <a:buClr>
                  <a:schemeClr val="dk1"/>
                </a:buClr>
                <a:buFont typeface="Calibri"/>
                <a:buNone/>
              </a:pPr>
              <a:endParaRPr sz="1200" b="0" i="0" u="none" strike="noStrike" cap="none">
                <a:latin typeface="Calibri"/>
                <a:ea typeface="Calibri"/>
                <a:cs typeface="Calibri"/>
                <a:sym typeface="Calibri"/>
              </a:endParaRPr>
            </a:p>
          </p:txBody>
        </p:sp>
        <p:sp>
          <p:nvSpPr>
            <p:cNvPr id="210" name="Shape 210"/>
            <p:cNvSpPr/>
            <p:nvPr/>
          </p:nvSpPr>
          <p:spPr>
            <a:xfrm>
              <a:off x="1964268" y="2177419"/>
              <a:ext cx="1392600" cy="974700"/>
            </a:xfrm>
            <a:prstGeom prst="roundRect">
              <a:avLst>
                <a:gd name="adj" fmla="val 16670"/>
              </a:avLst>
            </a:prstGeom>
            <a:solidFill>
              <a:schemeClr val="lt1"/>
            </a:solidFill>
            <a:ln w="82550" cap="flat" cmpd="sng">
              <a:solidFill>
                <a:srgbClr val="92D050"/>
              </a:solidFill>
              <a:prstDash val="solid"/>
              <a:miter/>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1" name="Shape 211"/>
            <p:cNvSpPr txBox="1"/>
            <p:nvPr/>
          </p:nvSpPr>
          <p:spPr>
            <a:xfrm>
              <a:off x="2011864" y="2225015"/>
              <a:ext cx="1297500" cy="879600"/>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0"/>
                </a:spcAft>
                <a:buSzPct val="25000"/>
                <a:buNone/>
              </a:pPr>
              <a:r>
                <a:rPr lang="en-US" sz="1600" b="1" i="0" u="none" strike="noStrike" cap="none" dirty="0" smtClean="0">
                  <a:latin typeface="Calibri"/>
                  <a:ea typeface="Calibri"/>
                  <a:cs typeface="Calibri"/>
                  <a:sym typeface="Calibri"/>
                </a:rPr>
                <a:t>NECESSARY / CONFORM</a:t>
              </a:r>
              <a:endParaRPr lang="en-US" sz="1600" b="1" i="0" u="none" strike="noStrike" cap="none" dirty="0">
                <a:latin typeface="Calibri"/>
                <a:ea typeface="Calibri"/>
                <a:cs typeface="Calibri"/>
                <a:sym typeface="Calibri"/>
              </a:endParaRPr>
            </a:p>
          </p:txBody>
        </p:sp>
        <p:sp>
          <p:nvSpPr>
            <p:cNvPr id="212" name="Shape 212"/>
            <p:cNvSpPr/>
            <p:nvPr/>
          </p:nvSpPr>
          <p:spPr>
            <a:xfrm>
              <a:off x="3236072" y="2338846"/>
              <a:ext cx="837000" cy="6510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13" name="Shape 213"/>
            <p:cNvSpPr txBox="1"/>
            <p:nvPr/>
          </p:nvSpPr>
          <p:spPr>
            <a:xfrm>
              <a:off x="3236072" y="2338846"/>
              <a:ext cx="837000" cy="651000"/>
            </a:xfrm>
            <a:prstGeom prst="rect">
              <a:avLst/>
            </a:prstGeom>
            <a:noFill/>
            <a:ln>
              <a:noFill/>
            </a:ln>
          </p:spPr>
          <p:txBody>
            <a:bodyPr lIns="83800" tIns="83800" rIns="83800" bIns="83800" anchor="ctr" anchorCtr="0">
              <a:noAutofit/>
            </a:bodyPr>
            <a:lstStyle/>
            <a:p>
              <a:pPr marL="171450" marR="0" lvl="1" indent="-171450" algn="l" rtl="0">
                <a:lnSpc>
                  <a:spcPct val="90000"/>
                </a:lnSpc>
                <a:spcBef>
                  <a:spcPts val="0"/>
                </a:spcBef>
                <a:spcAft>
                  <a:spcPts val="0"/>
                </a:spcAft>
                <a:buClr>
                  <a:schemeClr val="dk1"/>
                </a:buClr>
                <a:buFont typeface="Calibri"/>
                <a:buNone/>
              </a:pPr>
              <a:endParaRPr sz="1700" b="0" i="0" u="none" strike="noStrike" cap="none">
                <a:latin typeface="Calibri"/>
                <a:ea typeface="Calibri"/>
                <a:cs typeface="Calibri"/>
                <a:sym typeface="Calibri"/>
              </a:endParaRPr>
            </a:p>
          </p:txBody>
        </p:sp>
      </p:grpSp>
      <p:grpSp>
        <p:nvGrpSpPr>
          <p:cNvPr id="214" name="Shape 214"/>
          <p:cNvGrpSpPr/>
          <p:nvPr/>
        </p:nvGrpSpPr>
        <p:grpSpPr>
          <a:xfrm>
            <a:off x="8067420" y="2152949"/>
            <a:ext cx="4043230" cy="2846252"/>
            <a:chOff x="1755" y="278494"/>
            <a:chExt cx="4043230" cy="2846252"/>
          </a:xfrm>
        </p:grpSpPr>
        <p:sp>
          <p:nvSpPr>
            <p:cNvPr id="215" name="Shape 215"/>
            <p:cNvSpPr/>
            <p:nvPr/>
          </p:nvSpPr>
          <p:spPr>
            <a:xfrm rot="5400000">
              <a:off x="301790" y="1115476"/>
              <a:ext cx="679199" cy="773099"/>
            </a:xfrm>
            <a:prstGeom prst="bentUpArrow">
              <a:avLst>
                <a:gd name="adj1" fmla="val 32840"/>
                <a:gd name="adj2" fmla="val 25000"/>
                <a:gd name="adj3" fmla="val 35780"/>
              </a:avLst>
            </a:prstGeom>
            <a:solidFill>
              <a:srgbClr val="E0E0E0"/>
            </a:solidFill>
            <a:ln w="12700" cap="flat" cmpd="sng">
              <a:solidFill>
                <a:srgbClr val="959595"/>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6" name="Shape 216"/>
            <p:cNvSpPr/>
            <p:nvPr/>
          </p:nvSpPr>
          <p:spPr>
            <a:xfrm>
              <a:off x="1755" y="278494"/>
              <a:ext cx="1383300" cy="968400"/>
            </a:xfrm>
            <a:prstGeom prst="roundRect">
              <a:avLst>
                <a:gd name="adj" fmla="val 16670"/>
              </a:avLst>
            </a:prstGeom>
            <a:solidFill>
              <a:schemeClr val="lt1"/>
            </a:solidFill>
            <a:ln w="12700" cap="flat" cmpd="sng">
              <a:solidFill>
                <a:srgbClr val="959595"/>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7" name="Shape 217"/>
            <p:cNvSpPr txBox="1"/>
            <p:nvPr/>
          </p:nvSpPr>
          <p:spPr>
            <a:xfrm>
              <a:off x="49035" y="325775"/>
              <a:ext cx="1288800" cy="873900"/>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SzPct val="25000"/>
                <a:buNone/>
              </a:pPr>
              <a:r>
                <a:rPr lang="en-US" sz="1700" b="1">
                  <a:latin typeface="Calibri"/>
                  <a:ea typeface="Calibri"/>
                  <a:cs typeface="Calibri"/>
                  <a:sym typeface="Calibri"/>
                </a:rPr>
                <a:t>Grant Objectives</a:t>
              </a:r>
            </a:p>
          </p:txBody>
        </p:sp>
        <p:sp>
          <p:nvSpPr>
            <p:cNvPr id="218" name="Shape 218"/>
            <p:cNvSpPr/>
            <p:nvPr/>
          </p:nvSpPr>
          <p:spPr>
            <a:xfrm>
              <a:off x="1265136" y="438852"/>
              <a:ext cx="831600" cy="6467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9" name="Shape 219"/>
            <p:cNvSpPr txBox="1"/>
            <p:nvPr/>
          </p:nvSpPr>
          <p:spPr>
            <a:xfrm>
              <a:off x="1265136" y="438852"/>
              <a:ext cx="831600" cy="646799"/>
            </a:xfrm>
            <a:prstGeom prst="rect">
              <a:avLst/>
            </a:prstGeom>
            <a:noFill/>
            <a:ln>
              <a:noFill/>
            </a:ln>
          </p:spPr>
          <p:txBody>
            <a:bodyPr lIns="64750" tIns="64750" rIns="64750" bIns="64750" anchor="ctr" anchorCtr="0">
              <a:noAutofit/>
            </a:bodyPr>
            <a:lstStyle/>
            <a:p>
              <a:pPr marL="114300" marR="0" lvl="1" indent="-114300" algn="l" rtl="0">
                <a:lnSpc>
                  <a:spcPct val="90000"/>
                </a:lnSpc>
                <a:spcBef>
                  <a:spcPts val="0"/>
                </a:spcBef>
                <a:spcAft>
                  <a:spcPts val="0"/>
                </a:spcAft>
                <a:buClr>
                  <a:schemeClr val="dk1"/>
                </a:buClr>
                <a:buFont typeface="Calibri"/>
                <a:buNone/>
              </a:pPr>
              <a:endParaRPr sz="1300" b="0" i="0" u="none" strike="noStrike" cap="none">
                <a:solidFill>
                  <a:schemeClr val="dk1"/>
                </a:solidFill>
                <a:latin typeface="Calibri"/>
                <a:ea typeface="Calibri"/>
                <a:cs typeface="Calibri"/>
                <a:sym typeface="Calibri"/>
              </a:endParaRPr>
            </a:p>
          </p:txBody>
        </p:sp>
        <p:sp>
          <p:nvSpPr>
            <p:cNvPr id="220" name="Shape 220"/>
            <p:cNvSpPr/>
            <p:nvPr/>
          </p:nvSpPr>
          <p:spPr>
            <a:xfrm rot="5400000">
              <a:off x="1307356" y="2098502"/>
              <a:ext cx="679200" cy="773100"/>
            </a:xfrm>
            <a:prstGeom prst="bentUpArrow">
              <a:avLst>
                <a:gd name="adj1" fmla="val 32840"/>
                <a:gd name="adj2" fmla="val 25000"/>
                <a:gd name="adj3" fmla="val 35780"/>
              </a:avLst>
            </a:prstGeom>
            <a:solidFill>
              <a:srgbClr val="E0E0E0"/>
            </a:solidFill>
            <a:ln w="12700" cap="flat" cmpd="sng">
              <a:solidFill>
                <a:srgbClr val="959595"/>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1" name="Shape 221"/>
            <p:cNvSpPr/>
            <p:nvPr/>
          </p:nvSpPr>
          <p:spPr>
            <a:xfrm>
              <a:off x="1007321" y="1261520"/>
              <a:ext cx="1383300" cy="968400"/>
            </a:xfrm>
            <a:prstGeom prst="roundRect">
              <a:avLst>
                <a:gd name="adj" fmla="val 16670"/>
              </a:avLst>
            </a:prstGeom>
            <a:solidFill>
              <a:schemeClr val="lt1"/>
            </a:solidFill>
            <a:ln w="12700" cap="flat" cmpd="sng">
              <a:solidFill>
                <a:srgbClr val="959595"/>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2" name="Shape 222"/>
            <p:cNvSpPr txBox="1"/>
            <p:nvPr/>
          </p:nvSpPr>
          <p:spPr>
            <a:xfrm>
              <a:off x="1054601" y="1308800"/>
              <a:ext cx="1288800" cy="873899"/>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SzPct val="25000"/>
                <a:buNone/>
              </a:pPr>
              <a:r>
                <a:rPr lang="en-US" sz="1700" b="1">
                  <a:latin typeface="Calibri"/>
                  <a:ea typeface="Calibri"/>
                  <a:cs typeface="Calibri"/>
                  <a:sym typeface="Calibri"/>
                </a:rPr>
                <a:t>Financial / </a:t>
              </a:r>
              <a:r>
                <a:rPr lang="en-US" sz="1700" b="1" i="0" u="none" strike="noStrike" cap="none">
                  <a:latin typeface="Calibri"/>
                  <a:ea typeface="Calibri"/>
                  <a:cs typeface="Calibri"/>
                  <a:sym typeface="Calibri"/>
                </a:rPr>
                <a:t>Inventory Records</a:t>
              </a:r>
            </a:p>
          </p:txBody>
        </p:sp>
        <p:sp>
          <p:nvSpPr>
            <p:cNvPr id="223" name="Shape 223"/>
            <p:cNvSpPr/>
            <p:nvPr/>
          </p:nvSpPr>
          <p:spPr>
            <a:xfrm>
              <a:off x="2270702" y="1421879"/>
              <a:ext cx="831600" cy="646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4" name="Shape 224"/>
            <p:cNvSpPr txBox="1"/>
            <p:nvPr/>
          </p:nvSpPr>
          <p:spPr>
            <a:xfrm>
              <a:off x="2270702" y="1421879"/>
              <a:ext cx="831600" cy="646800"/>
            </a:xfrm>
            <a:prstGeom prst="rect">
              <a:avLst/>
            </a:prstGeom>
            <a:noFill/>
            <a:ln>
              <a:noFill/>
            </a:ln>
          </p:spPr>
          <p:txBody>
            <a:bodyPr lIns="64750" tIns="64750" rIns="64750" bIns="64750" anchor="ctr" anchorCtr="0">
              <a:noAutofit/>
            </a:bodyPr>
            <a:lstStyle/>
            <a:p>
              <a:pPr marL="114300" marR="0" lvl="1" indent="-114300" algn="l" rtl="0">
                <a:lnSpc>
                  <a:spcPct val="90000"/>
                </a:lnSpc>
                <a:spcBef>
                  <a:spcPts val="0"/>
                </a:spcBef>
                <a:spcAft>
                  <a:spcPts val="0"/>
                </a:spcAft>
                <a:buClr>
                  <a:schemeClr val="dk1"/>
                </a:buClr>
                <a:buFont typeface="Calibri"/>
                <a:buNone/>
              </a:pPr>
              <a:endParaRPr sz="1300" b="0" i="0" u="none" strike="noStrike" cap="none">
                <a:solidFill>
                  <a:schemeClr val="dk1"/>
                </a:solidFill>
                <a:latin typeface="Calibri"/>
                <a:ea typeface="Calibri"/>
                <a:cs typeface="Calibri"/>
                <a:sym typeface="Calibri"/>
              </a:endParaRPr>
            </a:p>
          </p:txBody>
        </p:sp>
        <p:sp>
          <p:nvSpPr>
            <p:cNvPr id="225" name="Shape 225"/>
            <p:cNvSpPr/>
            <p:nvPr/>
          </p:nvSpPr>
          <p:spPr>
            <a:xfrm>
              <a:off x="2012888" y="2244547"/>
              <a:ext cx="1257600" cy="880200"/>
            </a:xfrm>
            <a:prstGeom prst="roundRect">
              <a:avLst>
                <a:gd name="adj" fmla="val 16670"/>
              </a:avLst>
            </a:prstGeom>
            <a:solidFill>
              <a:schemeClr val="lt1"/>
            </a:solidFill>
            <a:ln w="82550" cap="flat" cmpd="sng">
              <a:solidFill>
                <a:srgbClr val="92D05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6" name="Shape 226"/>
            <p:cNvSpPr txBox="1"/>
            <p:nvPr/>
          </p:nvSpPr>
          <p:spPr>
            <a:xfrm>
              <a:off x="2055869" y="2287528"/>
              <a:ext cx="1171800" cy="794400"/>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SzPct val="25000"/>
                <a:buNone/>
              </a:pPr>
              <a:r>
                <a:rPr lang="en-US" sz="1700" b="1" i="0" u="none" strike="noStrike" cap="none">
                  <a:latin typeface="Calibri"/>
                  <a:ea typeface="Calibri"/>
                  <a:cs typeface="Calibri"/>
                  <a:sym typeface="Calibri"/>
                </a:rPr>
                <a:t>ALLOCABLE</a:t>
              </a:r>
            </a:p>
          </p:txBody>
        </p:sp>
        <p:sp>
          <p:nvSpPr>
            <p:cNvPr id="227" name="Shape 227"/>
            <p:cNvSpPr/>
            <p:nvPr/>
          </p:nvSpPr>
          <p:spPr>
            <a:xfrm>
              <a:off x="3213385" y="2360888"/>
              <a:ext cx="831600" cy="646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8" name="Shape 228"/>
            <p:cNvSpPr txBox="1"/>
            <p:nvPr/>
          </p:nvSpPr>
          <p:spPr>
            <a:xfrm>
              <a:off x="3213385" y="2360888"/>
              <a:ext cx="831600" cy="646800"/>
            </a:xfrm>
            <a:prstGeom prst="rect">
              <a:avLst/>
            </a:prstGeom>
            <a:noFill/>
            <a:ln>
              <a:noFill/>
            </a:ln>
          </p:spPr>
          <p:txBody>
            <a:bodyPr lIns="83800" tIns="83800" rIns="83800" bIns="83800" anchor="ctr" anchorCtr="0">
              <a:noAutofit/>
            </a:bodyPr>
            <a:lstStyle/>
            <a:p>
              <a:pPr marL="171450" marR="0" lvl="1" indent="-171450" algn="l" rtl="0">
                <a:lnSpc>
                  <a:spcPct val="90000"/>
                </a:lnSpc>
                <a:spcBef>
                  <a:spcPts val="0"/>
                </a:spcBef>
                <a:spcAft>
                  <a:spcPts val="0"/>
                </a:spcAft>
                <a:buClr>
                  <a:schemeClr val="dk1"/>
                </a:buClr>
                <a:buFont typeface="Calibri"/>
                <a:buNone/>
              </a:pPr>
              <a:endParaRPr sz="1700" b="0" i="0" u="none" strike="noStrike" cap="none">
                <a:solidFill>
                  <a:schemeClr val="dk1"/>
                </a:solidFill>
                <a:latin typeface="Calibri"/>
                <a:ea typeface="Calibri"/>
                <a:cs typeface="Calibri"/>
                <a:sym typeface="Calibri"/>
              </a:endParaRPr>
            </a:p>
          </p:txBody>
        </p:sp>
      </p:grpSp>
      <p:sp>
        <p:nvSpPr>
          <p:cNvPr id="229" name="Shape 229"/>
          <p:cNvSpPr txBox="1"/>
          <p:nvPr/>
        </p:nvSpPr>
        <p:spPr>
          <a:xfrm>
            <a:off x="1350512" y="1496195"/>
            <a:ext cx="31641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dirty="0">
                <a:solidFill>
                  <a:schemeClr val="dk1"/>
                </a:solidFill>
                <a:latin typeface="Calibri"/>
                <a:ea typeface="Calibri"/>
                <a:cs typeface="Calibri"/>
                <a:sym typeface="Calibri"/>
              </a:rPr>
              <a:t>If equipment A is listed on:</a:t>
            </a:r>
          </a:p>
        </p:txBody>
      </p:sp>
      <p:sp>
        <p:nvSpPr>
          <p:cNvPr id="230" name="Shape 230"/>
          <p:cNvSpPr/>
          <p:nvPr/>
        </p:nvSpPr>
        <p:spPr>
          <a:xfrm rot="-5400000">
            <a:off x="5781675" y="-152326"/>
            <a:ext cx="523800" cy="10848900"/>
          </a:xfrm>
          <a:prstGeom prst="leftBrace">
            <a:avLst>
              <a:gd name="adj1" fmla="val 8333"/>
              <a:gd name="adj2" fmla="val 50000"/>
            </a:avLst>
          </a:prstGeom>
          <a:noFill/>
          <a:ln w="44450" cap="flat" cmpd="sng">
            <a:solidFill>
              <a:srgbClr val="0070C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231" name="Shape 231"/>
          <p:cNvSpPr txBox="1"/>
          <p:nvPr/>
        </p:nvSpPr>
        <p:spPr>
          <a:xfrm>
            <a:off x="5060411" y="1491671"/>
            <a:ext cx="31641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dirty="0">
                <a:solidFill>
                  <a:schemeClr val="dk1"/>
                </a:solidFill>
                <a:latin typeface="Calibri"/>
                <a:ea typeface="Calibri"/>
                <a:cs typeface="Calibri"/>
                <a:sym typeface="Calibri"/>
              </a:rPr>
              <a:t>If equipment A has gone through the:</a:t>
            </a:r>
          </a:p>
        </p:txBody>
      </p:sp>
      <p:sp>
        <p:nvSpPr>
          <p:cNvPr id="232" name="Shape 232"/>
          <p:cNvSpPr txBox="1"/>
          <p:nvPr/>
        </p:nvSpPr>
        <p:spPr>
          <a:xfrm>
            <a:off x="8111272" y="1486642"/>
            <a:ext cx="31641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dirty="0">
                <a:solidFill>
                  <a:schemeClr val="dk1"/>
                </a:solidFill>
                <a:latin typeface="Calibri"/>
                <a:ea typeface="Calibri"/>
                <a:cs typeface="Calibri"/>
                <a:sym typeface="Calibri"/>
              </a:rPr>
              <a:t>If equipment A has links to the grant Project in the:</a:t>
            </a:r>
          </a:p>
        </p:txBody>
      </p:sp>
      <p:cxnSp>
        <p:nvCxnSpPr>
          <p:cNvPr id="233" name="Shape 233"/>
          <p:cNvCxnSpPr/>
          <p:nvPr/>
        </p:nvCxnSpPr>
        <p:spPr>
          <a:xfrm>
            <a:off x="4887881" y="1591480"/>
            <a:ext cx="0" cy="3570000"/>
          </a:xfrm>
          <a:prstGeom prst="straightConnector1">
            <a:avLst/>
          </a:prstGeom>
          <a:noFill/>
          <a:ln w="41275" cap="flat" cmpd="sng">
            <a:solidFill>
              <a:schemeClr val="accent1"/>
            </a:solidFill>
            <a:prstDash val="solid"/>
            <a:miter/>
            <a:headEnd type="none" w="med" len="med"/>
            <a:tailEnd type="none" w="med" len="med"/>
          </a:ln>
        </p:spPr>
      </p:cxnSp>
      <p:cxnSp>
        <p:nvCxnSpPr>
          <p:cNvPr id="234" name="Shape 234"/>
          <p:cNvCxnSpPr/>
          <p:nvPr/>
        </p:nvCxnSpPr>
        <p:spPr>
          <a:xfrm>
            <a:off x="7937992" y="1621245"/>
            <a:ext cx="0" cy="3570000"/>
          </a:xfrm>
          <a:prstGeom prst="straightConnector1">
            <a:avLst/>
          </a:prstGeom>
          <a:noFill/>
          <a:ln w="41275" cap="flat" cmpd="sng">
            <a:solidFill>
              <a:schemeClr val="accent1"/>
            </a:solidFill>
            <a:prstDash val="solid"/>
            <a:miter/>
            <a:headEnd type="none" w="med" len="med"/>
            <a:tailEnd type="none" w="med" len="med"/>
          </a:ln>
        </p:spPr>
      </p:cxnSp>
      <p:sp>
        <p:nvSpPr>
          <p:cNvPr id="235" name="Shape 235"/>
          <p:cNvSpPr txBox="1"/>
          <p:nvPr/>
        </p:nvSpPr>
        <p:spPr>
          <a:xfrm>
            <a:off x="7647755" y="5877244"/>
            <a:ext cx="4381500" cy="1107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400" b="1" dirty="0">
                <a:solidFill>
                  <a:schemeClr val="accent1"/>
                </a:solidFill>
                <a:latin typeface="Calibri"/>
                <a:ea typeface="Calibri"/>
                <a:cs typeface="Calibri"/>
                <a:sym typeface="Calibri"/>
              </a:rPr>
              <a:t>ALLOWABLE</a:t>
            </a:r>
          </a:p>
        </p:txBody>
      </p:sp>
      <p:sp>
        <p:nvSpPr>
          <p:cNvPr id="236" name="Shape 236"/>
          <p:cNvSpPr txBox="1"/>
          <p:nvPr/>
        </p:nvSpPr>
        <p:spPr>
          <a:xfrm>
            <a:off x="1983512" y="5513173"/>
            <a:ext cx="6672722" cy="1053303"/>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I</a:t>
            </a:r>
            <a:r>
              <a:rPr lang="en-US" sz="2200" dirty="0">
                <a:solidFill>
                  <a:schemeClr val="dk1"/>
                </a:solidFill>
                <a:latin typeface="Calibri"/>
                <a:ea typeface="Calibri"/>
                <a:cs typeface="Calibri"/>
                <a:sym typeface="Calibri"/>
              </a:rPr>
              <a:t>f equipment A is: </a:t>
            </a:r>
            <a:r>
              <a:rPr lang="en-US" sz="2200" b="1" dirty="0" smtClean="0">
                <a:solidFill>
                  <a:schemeClr val="dk1"/>
                </a:solidFill>
                <a:latin typeface="Calibri"/>
                <a:ea typeface="Calibri"/>
                <a:cs typeface="Calibri"/>
                <a:sym typeface="Calibri"/>
              </a:rPr>
              <a:t>NECESSARY, REASONABLE,ALLOCABLE</a:t>
            </a:r>
            <a:r>
              <a:rPr lang="en-US" sz="2200" dirty="0" smtClean="0">
                <a:solidFill>
                  <a:schemeClr val="dk1"/>
                </a:solidFill>
                <a:latin typeface="Calibri"/>
                <a:ea typeface="Calibri"/>
                <a:cs typeface="Calibri"/>
                <a:sym typeface="Calibri"/>
              </a:rPr>
              <a:t> </a:t>
            </a:r>
            <a:r>
              <a:rPr lang="en-US" sz="2200" dirty="0">
                <a:solidFill>
                  <a:schemeClr val="dk1"/>
                </a:solidFill>
                <a:latin typeface="Calibri"/>
                <a:ea typeface="Calibri"/>
                <a:cs typeface="Calibri"/>
                <a:sym typeface="Calibri"/>
              </a:rPr>
              <a:t>and </a:t>
            </a:r>
            <a:r>
              <a:rPr lang="en-US" sz="2200" b="1" dirty="0">
                <a:solidFill>
                  <a:schemeClr val="dk1"/>
                </a:solidFill>
                <a:latin typeface="Calibri"/>
                <a:ea typeface="Calibri"/>
                <a:cs typeface="Calibri"/>
                <a:sym typeface="Calibri"/>
              </a:rPr>
              <a:t>CONFORMS</a:t>
            </a:r>
            <a:r>
              <a:rPr lang="en-US" sz="2200" dirty="0">
                <a:solidFill>
                  <a:schemeClr val="dk1"/>
                </a:solidFill>
                <a:latin typeface="Calibri"/>
                <a:ea typeface="Calibri"/>
                <a:cs typeface="Calibri"/>
                <a:sym typeface="Calibri"/>
              </a:rPr>
              <a:t> grant term &amp; condition then it is:</a:t>
            </a:r>
          </a:p>
        </p:txBody>
      </p:sp>
    </p:spTree>
    <p:extLst>
      <p:ext uri="{BB962C8B-B14F-4D97-AF65-F5344CB8AC3E}">
        <p14:creationId xmlns:p14="http://schemas.microsoft.com/office/powerpoint/2010/main" val="16682290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fill="hold"/>
                                        <p:tgtEl>
                                          <p:spTgt spid="229"/>
                                        </p:tgtEl>
                                        <p:attrNameLst>
                                          <p:attrName>ppt_x</p:attrName>
                                        </p:attrNameLst>
                                      </p:cBhvr>
                                      <p:tavLst>
                                        <p:tav tm="0">
                                          <p:val>
                                            <p:strVal val="#ppt_x"/>
                                          </p:val>
                                        </p:tav>
                                        <p:tav tm="100000">
                                          <p:val>
                                            <p:strVal val="#ppt_x"/>
                                          </p:val>
                                        </p:tav>
                                      </p:tavLst>
                                    </p:anim>
                                    <p:anim calcmode="lin" valueType="num">
                                      <p:cBhvr additive="base">
                                        <p:cTn id="8" dur="500" fill="hold"/>
                                        <p:tgtEl>
                                          <p:spTgt spid="2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9"/>
                                        </p:tgtEl>
                                        <p:attrNameLst>
                                          <p:attrName>style.visibility</p:attrName>
                                        </p:attrNameLst>
                                      </p:cBhvr>
                                      <p:to>
                                        <p:strVal val="visible"/>
                                      </p:to>
                                    </p:set>
                                    <p:anim calcmode="lin" valueType="num">
                                      <p:cBhvr additive="base">
                                        <p:cTn id="11" dur="500" fill="hold"/>
                                        <p:tgtEl>
                                          <p:spTgt spid="199"/>
                                        </p:tgtEl>
                                        <p:attrNameLst>
                                          <p:attrName>ppt_x</p:attrName>
                                        </p:attrNameLst>
                                      </p:cBhvr>
                                      <p:tavLst>
                                        <p:tav tm="0">
                                          <p:val>
                                            <p:strVal val="#ppt_x"/>
                                          </p:val>
                                        </p:tav>
                                        <p:tav tm="100000">
                                          <p:val>
                                            <p:strVal val="#ppt_x"/>
                                          </p:val>
                                        </p:tav>
                                      </p:tavLst>
                                    </p:anim>
                                    <p:anim calcmode="lin" valueType="num">
                                      <p:cBhvr additive="base">
                                        <p:cTn id="12" dur="500" fill="hold"/>
                                        <p:tgtEl>
                                          <p:spTgt spid="19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8"/>
                                        </p:tgtEl>
                                        <p:attrNameLst>
                                          <p:attrName>style.visibility</p:attrName>
                                        </p:attrNameLst>
                                      </p:cBhvr>
                                      <p:to>
                                        <p:strVal val="visible"/>
                                      </p:to>
                                    </p:set>
                                    <p:anim calcmode="lin" valueType="num">
                                      <p:cBhvr additive="base">
                                        <p:cTn id="17" dur="500" fill="hold"/>
                                        <p:tgtEl>
                                          <p:spTgt spid="188"/>
                                        </p:tgtEl>
                                        <p:attrNameLst>
                                          <p:attrName>ppt_x</p:attrName>
                                        </p:attrNameLst>
                                      </p:cBhvr>
                                      <p:tavLst>
                                        <p:tav tm="0">
                                          <p:val>
                                            <p:strVal val="#ppt_x"/>
                                          </p:val>
                                        </p:tav>
                                        <p:tav tm="100000">
                                          <p:val>
                                            <p:strVal val="#ppt_x"/>
                                          </p:val>
                                        </p:tav>
                                      </p:tavLst>
                                    </p:anim>
                                    <p:anim calcmode="lin" valueType="num">
                                      <p:cBhvr additive="base">
                                        <p:cTn id="18" dur="500" fill="hold"/>
                                        <p:tgtEl>
                                          <p:spTgt spid="18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1"/>
                                        </p:tgtEl>
                                        <p:attrNameLst>
                                          <p:attrName>style.visibility</p:attrName>
                                        </p:attrNameLst>
                                      </p:cBhvr>
                                      <p:to>
                                        <p:strVal val="visible"/>
                                      </p:to>
                                    </p:set>
                                    <p:anim calcmode="lin" valueType="num">
                                      <p:cBhvr additive="base">
                                        <p:cTn id="21" dur="500" fill="hold"/>
                                        <p:tgtEl>
                                          <p:spTgt spid="231"/>
                                        </p:tgtEl>
                                        <p:attrNameLst>
                                          <p:attrName>ppt_x</p:attrName>
                                        </p:attrNameLst>
                                      </p:cBhvr>
                                      <p:tavLst>
                                        <p:tav tm="0">
                                          <p:val>
                                            <p:strVal val="#ppt_x"/>
                                          </p:val>
                                        </p:tav>
                                        <p:tav tm="100000">
                                          <p:val>
                                            <p:strVal val="#ppt_x"/>
                                          </p:val>
                                        </p:tav>
                                      </p:tavLst>
                                    </p:anim>
                                    <p:anim calcmode="lin" valueType="num">
                                      <p:cBhvr additive="base">
                                        <p:cTn id="22" dur="500" fill="hold"/>
                                        <p:tgtEl>
                                          <p:spTgt spid="23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2"/>
                                        </p:tgtEl>
                                        <p:attrNameLst>
                                          <p:attrName>style.visibility</p:attrName>
                                        </p:attrNameLst>
                                      </p:cBhvr>
                                      <p:to>
                                        <p:strVal val="visible"/>
                                      </p:to>
                                    </p:set>
                                    <p:anim calcmode="lin" valueType="num">
                                      <p:cBhvr additive="base">
                                        <p:cTn id="27" dur="500" fill="hold"/>
                                        <p:tgtEl>
                                          <p:spTgt spid="232"/>
                                        </p:tgtEl>
                                        <p:attrNameLst>
                                          <p:attrName>ppt_x</p:attrName>
                                        </p:attrNameLst>
                                      </p:cBhvr>
                                      <p:tavLst>
                                        <p:tav tm="0">
                                          <p:val>
                                            <p:strVal val="#ppt_x"/>
                                          </p:val>
                                        </p:tav>
                                        <p:tav tm="100000">
                                          <p:val>
                                            <p:strVal val="#ppt_x"/>
                                          </p:val>
                                        </p:tav>
                                      </p:tavLst>
                                    </p:anim>
                                    <p:anim calcmode="lin" valueType="num">
                                      <p:cBhvr additive="base">
                                        <p:cTn id="28" dur="500" fill="hold"/>
                                        <p:tgtEl>
                                          <p:spTgt spid="2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4"/>
                                        </p:tgtEl>
                                        <p:attrNameLst>
                                          <p:attrName>style.visibility</p:attrName>
                                        </p:attrNameLst>
                                      </p:cBhvr>
                                      <p:to>
                                        <p:strVal val="visible"/>
                                      </p:to>
                                    </p:set>
                                    <p:anim calcmode="lin" valueType="num">
                                      <p:cBhvr additive="base">
                                        <p:cTn id="31" dur="500" fill="hold"/>
                                        <p:tgtEl>
                                          <p:spTgt spid="214"/>
                                        </p:tgtEl>
                                        <p:attrNameLst>
                                          <p:attrName>ppt_x</p:attrName>
                                        </p:attrNameLst>
                                      </p:cBhvr>
                                      <p:tavLst>
                                        <p:tav tm="0">
                                          <p:val>
                                            <p:strVal val="#ppt_x"/>
                                          </p:val>
                                        </p:tav>
                                        <p:tav tm="100000">
                                          <p:val>
                                            <p:strVal val="#ppt_x"/>
                                          </p:val>
                                        </p:tav>
                                      </p:tavLst>
                                    </p:anim>
                                    <p:anim calcmode="lin" valueType="num">
                                      <p:cBhvr additive="base">
                                        <p:cTn id="32" dur="500" fill="hold"/>
                                        <p:tgtEl>
                                          <p:spTgt spid="2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
                                        </p:tgtEl>
                                        <p:attrNameLst>
                                          <p:attrName>style.visibility</p:attrName>
                                        </p:attrNameLst>
                                      </p:cBhvr>
                                      <p:to>
                                        <p:strVal val="visible"/>
                                      </p:to>
                                    </p:set>
                                    <p:anim calcmode="lin" valueType="num">
                                      <p:cBhvr additive="base">
                                        <p:cTn id="37" dur="500" fill="hold"/>
                                        <p:tgtEl>
                                          <p:spTgt spid="235"/>
                                        </p:tgtEl>
                                        <p:attrNameLst>
                                          <p:attrName>ppt_x</p:attrName>
                                        </p:attrNameLst>
                                      </p:cBhvr>
                                      <p:tavLst>
                                        <p:tav tm="0">
                                          <p:val>
                                            <p:strVal val="#ppt_x"/>
                                          </p:val>
                                        </p:tav>
                                        <p:tav tm="100000">
                                          <p:val>
                                            <p:strVal val="#ppt_x"/>
                                          </p:val>
                                        </p:tav>
                                      </p:tavLst>
                                    </p:anim>
                                    <p:anim calcmode="lin" valueType="num">
                                      <p:cBhvr additive="base">
                                        <p:cTn id="38" dur="500" fill="hold"/>
                                        <p:tgtEl>
                                          <p:spTgt spid="23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6"/>
                                        </p:tgtEl>
                                        <p:attrNameLst>
                                          <p:attrName>style.visibility</p:attrName>
                                        </p:attrNameLst>
                                      </p:cBhvr>
                                      <p:to>
                                        <p:strVal val="visible"/>
                                      </p:to>
                                    </p:set>
                                    <p:anim calcmode="lin" valueType="num">
                                      <p:cBhvr additive="base">
                                        <p:cTn id="41" dur="500" fill="hold"/>
                                        <p:tgtEl>
                                          <p:spTgt spid="236"/>
                                        </p:tgtEl>
                                        <p:attrNameLst>
                                          <p:attrName>ppt_x</p:attrName>
                                        </p:attrNameLst>
                                      </p:cBhvr>
                                      <p:tavLst>
                                        <p:tav tm="0">
                                          <p:val>
                                            <p:strVal val="#ppt_x"/>
                                          </p:val>
                                        </p:tav>
                                        <p:tav tm="100000">
                                          <p:val>
                                            <p:strVal val="#ppt_x"/>
                                          </p:val>
                                        </p:tav>
                                      </p:tavLst>
                                    </p:anim>
                                    <p:anim calcmode="lin" valueType="num">
                                      <p:cBhvr additive="base">
                                        <p:cTn id="42" dur="500" fill="hold"/>
                                        <p:tgtEl>
                                          <p:spTgt spid="2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231" grpId="0"/>
      <p:bldP spid="232" grpId="0"/>
      <p:bldP spid="235" grpId="0"/>
      <p:bldP spid="23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prstGeom prst="rect">
            <a:avLst/>
          </a:prstGeom>
        </p:spPr>
        <p:txBody>
          <a:bodyPr lIns="91425" tIns="91425" rIns="91425" bIns="91425" anchor="ctr" anchorCtr="0">
            <a:noAutofit/>
          </a:bodyPr>
          <a:lstStyle/>
          <a:p>
            <a:pPr lvl="0" algn="l">
              <a:spcBef>
                <a:spcPts val="0"/>
              </a:spcBef>
              <a:buNone/>
            </a:pPr>
            <a:r>
              <a:rPr lang="en-US" dirty="0"/>
              <a:t>All conditions for allowability must be met.</a:t>
            </a:r>
          </a:p>
        </p:txBody>
      </p:sp>
      <p:sp>
        <p:nvSpPr>
          <p:cNvPr id="242" name="Shape 242"/>
          <p:cNvSpPr txBox="1">
            <a:spLocks noGrp="1"/>
          </p:cNvSpPr>
          <p:nvPr>
            <p:ph idx="1"/>
          </p:nvPr>
        </p:nvSpPr>
        <p:spPr>
          <a:prstGeom prst="rect">
            <a:avLst/>
          </a:prstGeom>
        </p:spPr>
        <p:txBody>
          <a:bodyPr lIns="91425" tIns="91425" rIns="91425" bIns="91425" anchor="t" anchorCtr="0">
            <a:noAutofit/>
          </a:bodyPr>
          <a:lstStyle/>
          <a:p>
            <a:pPr marL="457200" lvl="0" indent="-431800" rtl="0">
              <a:spcBef>
                <a:spcPts val="0"/>
              </a:spcBef>
              <a:buSzPct val="100000"/>
            </a:pPr>
            <a:r>
              <a:rPr lang="en-US" sz="3200" dirty="0"/>
              <a:t>A cost allocable to an award is not necessarily reasonable</a:t>
            </a:r>
          </a:p>
          <a:p>
            <a:pPr marL="482600" lvl="1" indent="0" rtl="0">
              <a:spcBef>
                <a:spcPts val="0"/>
              </a:spcBef>
              <a:buSzPct val="100000"/>
              <a:buNone/>
            </a:pPr>
            <a:r>
              <a:rPr lang="en-US" sz="3200" b="1" dirty="0"/>
              <a:t>Example:</a:t>
            </a:r>
            <a:r>
              <a:rPr lang="en-US" sz="3200" dirty="0"/>
              <a:t> Buy a sport car to transport food</a:t>
            </a:r>
          </a:p>
          <a:p>
            <a:pPr marL="457200" lvl="0" indent="-431800" rtl="0">
              <a:spcBef>
                <a:spcPts val="0"/>
              </a:spcBef>
              <a:buSzPct val="100000"/>
            </a:pPr>
            <a:r>
              <a:rPr lang="en-US" sz="3200" dirty="0"/>
              <a:t>A reasonable cost may not be allocable to an </a:t>
            </a:r>
            <a:r>
              <a:rPr lang="en-US" sz="3200" dirty="0" smtClean="0"/>
              <a:t>award </a:t>
            </a:r>
            <a:endParaRPr lang="en-US" sz="3200" dirty="0"/>
          </a:p>
          <a:p>
            <a:pPr marL="482600" lvl="1" indent="0" rtl="0">
              <a:spcBef>
                <a:spcPts val="0"/>
              </a:spcBef>
              <a:buSzPct val="100000"/>
              <a:buNone/>
            </a:pPr>
            <a:r>
              <a:rPr lang="en-US" sz="3200" b="1" dirty="0"/>
              <a:t>Example:</a:t>
            </a:r>
            <a:r>
              <a:rPr lang="en-US" sz="3200" dirty="0"/>
              <a:t> The purchase of a Xerox machine</a:t>
            </a:r>
          </a:p>
          <a:p>
            <a:pPr marL="457200" lvl="0" indent="-431800" rtl="0">
              <a:spcBef>
                <a:spcPts val="0"/>
              </a:spcBef>
              <a:buSzPct val="100000"/>
            </a:pPr>
            <a:r>
              <a:rPr lang="en-US" sz="3200" dirty="0"/>
              <a:t>A cost may be reasonable and allocable but does not conforms to award terms and conditions or defined as </a:t>
            </a:r>
            <a:r>
              <a:rPr lang="en-US" sz="3200" dirty="0" err="1"/>
              <a:t>unallowed</a:t>
            </a:r>
            <a:r>
              <a:rPr lang="en-US" sz="3200" dirty="0"/>
              <a:t> in the regulation</a:t>
            </a:r>
          </a:p>
          <a:p>
            <a:pPr marL="495300" lvl="1" indent="0">
              <a:spcBef>
                <a:spcPts val="0"/>
              </a:spcBef>
              <a:buSzPct val="93750"/>
              <a:buNone/>
            </a:pPr>
            <a:r>
              <a:rPr lang="en-US" sz="3200" b="1" dirty="0"/>
              <a:t>Example:</a:t>
            </a:r>
            <a:r>
              <a:rPr lang="en-US" sz="3200" dirty="0"/>
              <a:t> Lobbying costs</a:t>
            </a:r>
            <a:r>
              <a:rPr lang="en-US" sz="3000" dirty="0"/>
              <a:t> </a:t>
            </a:r>
          </a:p>
        </p:txBody>
      </p:sp>
    </p:spTree>
    <p:extLst>
      <p:ext uri="{BB962C8B-B14F-4D97-AF65-F5344CB8AC3E}">
        <p14:creationId xmlns:p14="http://schemas.microsoft.com/office/powerpoint/2010/main" val="591640446"/>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1765127" y="2359614"/>
            <a:ext cx="10018713" cy="1752599"/>
          </a:xfrm>
          <a:prstGeom prst="rect">
            <a:avLst/>
          </a:prstGeom>
        </p:spPr>
        <p:txBody>
          <a:bodyPr lIns="91425" tIns="91425" rIns="91425" bIns="91425" anchor="ctr" anchorCtr="0">
            <a:noAutofit/>
          </a:bodyPr>
          <a:lstStyle/>
          <a:p>
            <a:pPr lvl="0" algn="l" rtl="0">
              <a:spcBef>
                <a:spcPts val="0"/>
              </a:spcBef>
              <a:buNone/>
            </a:pPr>
            <a:r>
              <a:rPr lang="en-US" dirty="0"/>
              <a:t>-Oh, but is budgeted, therefore allowed!</a:t>
            </a:r>
          </a:p>
          <a:p>
            <a:pPr lvl="0" algn="l">
              <a:spcBef>
                <a:spcPts val="0"/>
              </a:spcBef>
              <a:buNone/>
            </a:pPr>
            <a:r>
              <a:rPr lang="en-US" dirty="0"/>
              <a:t>-Well… it doesn’t </a:t>
            </a:r>
            <a:r>
              <a:rPr lang="en-US" dirty="0" smtClean="0"/>
              <a:t>matter.</a:t>
            </a:r>
            <a:endParaRPr lang="en-US" dirty="0"/>
          </a:p>
        </p:txBody>
      </p:sp>
    </p:spTree>
    <p:extLst>
      <p:ext uri="{BB962C8B-B14F-4D97-AF65-F5344CB8AC3E}">
        <p14:creationId xmlns:p14="http://schemas.microsoft.com/office/powerpoint/2010/main" val="1380566529"/>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Agencies’ stance on allowability</a:t>
            </a:r>
            <a:endParaRPr lang="es-PR" dirty="0"/>
          </a:p>
        </p:txBody>
      </p:sp>
      <p:sp>
        <p:nvSpPr>
          <p:cNvPr id="3" name="Content Placeholder 2"/>
          <p:cNvSpPr>
            <a:spLocks noGrp="1"/>
          </p:cNvSpPr>
          <p:nvPr>
            <p:ph idx="1"/>
          </p:nvPr>
        </p:nvSpPr>
        <p:spPr/>
        <p:txBody>
          <a:bodyPr/>
          <a:lstStyle/>
          <a:p>
            <a:pPr marL="457200" lvl="0" indent="-228600">
              <a:spcBef>
                <a:spcPts val="0"/>
              </a:spcBef>
              <a:buSzPct val="100000"/>
            </a:pPr>
            <a:r>
              <a:rPr lang="en-US" dirty="0"/>
              <a:t>NIH Grants Policy Statement:</a:t>
            </a:r>
            <a:br>
              <a:rPr lang="en-US" dirty="0"/>
            </a:br>
            <a:r>
              <a:rPr lang="en-US" dirty="0"/>
              <a:t>“The fact that a proposed cost </a:t>
            </a:r>
            <a:r>
              <a:rPr lang="en-US" b="1" dirty="0"/>
              <a:t>is awarded as requested </a:t>
            </a:r>
            <a:r>
              <a:rPr lang="en-US" dirty="0"/>
              <a:t>by an applicant </a:t>
            </a:r>
            <a:r>
              <a:rPr lang="en-US" b="1" dirty="0"/>
              <a:t>does </a:t>
            </a:r>
            <a:r>
              <a:rPr lang="en-US" b="1" dirty="0">
                <a:solidFill>
                  <a:srgbClr val="FF0000"/>
                </a:solidFill>
              </a:rPr>
              <a:t>not</a:t>
            </a:r>
            <a:r>
              <a:rPr lang="en-US" b="1" dirty="0"/>
              <a:t> indicate a determination of allowability</a:t>
            </a:r>
            <a:r>
              <a:rPr lang="en-US" dirty="0"/>
              <a:t>.”</a:t>
            </a:r>
            <a:r>
              <a:rPr lang="en-US" u="sng" dirty="0">
                <a:solidFill>
                  <a:schemeClr val="hlink"/>
                </a:solidFill>
                <a:hlinkClick r:id="rId2"/>
              </a:rPr>
              <a:t> </a:t>
            </a:r>
            <a:r>
              <a:rPr lang="en-US" sz="1200" dirty="0">
                <a:solidFill>
                  <a:schemeClr val="hlink"/>
                </a:solidFill>
                <a:hlinkClick r:id="rId2"/>
              </a:rPr>
              <a:t>https://grants.nih.gov/grants/policy/nihgps/HTML5/section_7/7.2_the_cost_principles.htm</a:t>
            </a:r>
            <a:endParaRPr lang="en-US" sz="1200" dirty="0"/>
          </a:p>
          <a:p>
            <a:pPr marL="457200" lvl="0" indent="-228600" algn="just">
              <a:spcBef>
                <a:spcPts val="0"/>
              </a:spcBef>
              <a:buSzPct val="100000"/>
            </a:pPr>
            <a:r>
              <a:rPr lang="en-US" dirty="0"/>
              <a:t>NSF Award and Administration Guide:</a:t>
            </a:r>
          </a:p>
          <a:p>
            <a:pPr marL="461963" lvl="0" indent="0" algn="just">
              <a:spcBef>
                <a:spcPts val="0"/>
              </a:spcBef>
              <a:buNone/>
            </a:pPr>
            <a:r>
              <a:rPr lang="en-US" dirty="0"/>
              <a:t>It is the </a:t>
            </a:r>
            <a:r>
              <a:rPr lang="en-US" b="1" dirty="0"/>
              <a:t>grantee organization that is </a:t>
            </a:r>
            <a:r>
              <a:rPr lang="en-US" b="1" dirty="0">
                <a:solidFill>
                  <a:srgbClr val="FF0000"/>
                </a:solidFill>
              </a:rPr>
              <a:t>ultimately</a:t>
            </a:r>
            <a:r>
              <a:rPr lang="en-US" b="1" dirty="0"/>
              <a:t> responsible</a:t>
            </a:r>
            <a:r>
              <a:rPr lang="en-US" dirty="0"/>
              <a:t> for ensuring that all costs charged to NSF awards meet the requirements of the cost principles contained in 2 CFR § 200, Subpart E, grant terms and conditions, and any other specific requirements...</a:t>
            </a:r>
            <a:r>
              <a:rPr lang="en-US" u="sng" dirty="0">
                <a:solidFill>
                  <a:schemeClr val="hlink"/>
                </a:solidFill>
                <a:hlinkClick r:id="rId3"/>
              </a:rPr>
              <a:t> </a:t>
            </a:r>
            <a:r>
              <a:rPr lang="en-US" sz="1200" u="sng" dirty="0">
                <a:solidFill>
                  <a:schemeClr val="hlink"/>
                </a:solidFill>
                <a:hlinkClick r:id="rId3"/>
              </a:rPr>
              <a:t>http://www.nsf.gov/pubs/policydocs/pappguide/nsf16001/aag_5.jsp</a:t>
            </a:r>
            <a:endParaRPr lang="en-US" sz="1200" dirty="0"/>
          </a:p>
          <a:p>
            <a:endParaRPr lang="es-PR" dirty="0"/>
          </a:p>
        </p:txBody>
      </p:sp>
    </p:spTree>
    <p:extLst>
      <p:ext uri="{BB962C8B-B14F-4D97-AF65-F5344CB8AC3E}">
        <p14:creationId xmlns:p14="http://schemas.microsoft.com/office/powerpoint/2010/main" val="1308136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a:t>Cost Principles Applicability</a:t>
            </a:r>
          </a:p>
        </p:txBody>
      </p:sp>
      <p:sp>
        <p:nvSpPr>
          <p:cNvPr id="329" name="Shape 329"/>
          <p:cNvSpPr txBox="1">
            <a:spLocks noGrp="1"/>
          </p:cNvSpPr>
          <p:nvPr>
            <p:ph idx="1"/>
          </p:nvPr>
        </p:nvSpPr>
        <p:spPr>
          <a:xfrm>
            <a:off x="1642355" y="1392024"/>
            <a:ext cx="10052934" cy="4274000"/>
          </a:xfrm>
          <a:prstGeom prst="rect">
            <a:avLst/>
          </a:prstGeom>
        </p:spPr>
        <p:txBody>
          <a:bodyPr lIns="91425" tIns="91425" rIns="91425" bIns="91425" anchor="t" anchorCtr="0">
            <a:noAutofit/>
          </a:bodyPr>
          <a:lstStyle/>
          <a:p>
            <a:pPr marL="457200" lvl="0" indent="-431800" algn="just" rtl="0">
              <a:spcBef>
                <a:spcPts val="0"/>
              </a:spcBef>
              <a:buSzPct val="100000"/>
            </a:pPr>
            <a:r>
              <a:rPr lang="en-US" sz="3200" dirty="0"/>
              <a:t>The applicable costs principles for an organization are determined by the type of the </a:t>
            </a:r>
            <a:r>
              <a:rPr lang="en-US" sz="3200" dirty="0" smtClean="0"/>
              <a:t>organization </a:t>
            </a:r>
            <a:endParaRPr lang="en-US" sz="3200" dirty="0"/>
          </a:p>
          <a:p>
            <a:pPr marL="457200" lvl="0" indent="-431800" algn="just" rtl="0">
              <a:spcBef>
                <a:spcPts val="0"/>
              </a:spcBef>
              <a:buSzPct val="100000"/>
            </a:pPr>
            <a:r>
              <a:rPr lang="en-US" sz="3200" dirty="0"/>
              <a:t>Sub-recipients do not grandfather cost principles </a:t>
            </a:r>
            <a:r>
              <a:rPr lang="en-US" sz="3200" dirty="0" smtClean="0"/>
              <a:t>applicability </a:t>
            </a:r>
            <a:endParaRPr lang="en-US" sz="3200" dirty="0"/>
          </a:p>
          <a:p>
            <a:pPr marL="0" lvl="0" indent="0" rtl="0">
              <a:spcBef>
                <a:spcPts val="0"/>
              </a:spcBef>
              <a:buNone/>
            </a:pPr>
            <a:r>
              <a:rPr lang="en-US" sz="3200" b="1" dirty="0"/>
              <a:t>Example:</a:t>
            </a:r>
            <a:r>
              <a:rPr lang="en-US" sz="3200" dirty="0"/>
              <a:t/>
            </a:r>
            <a:br>
              <a:rPr lang="en-US" sz="3200" dirty="0"/>
            </a:br>
            <a:r>
              <a:rPr lang="en-US" sz="3200" dirty="0"/>
              <a:t>A for-profit institution entered in an award as a sub-awardee with an Institution of Higher Education. Although the prime awardee is governed by the 2 CFR 200 the for-profit institution has to comply with 48 CFR 31.2.</a:t>
            </a:r>
          </a:p>
        </p:txBody>
      </p:sp>
    </p:spTree>
    <p:extLst>
      <p:ext uri="{BB962C8B-B14F-4D97-AF65-F5344CB8AC3E}">
        <p14:creationId xmlns:p14="http://schemas.microsoft.com/office/powerpoint/2010/main" val="2054548465"/>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Cost Principles Applicability</a:t>
            </a:r>
          </a:p>
        </p:txBody>
      </p:sp>
      <p:graphicFrame>
        <p:nvGraphicFramePr>
          <p:cNvPr id="335" name="Shape 335"/>
          <p:cNvGraphicFramePr/>
          <p:nvPr>
            <p:extLst/>
          </p:nvPr>
        </p:nvGraphicFramePr>
        <p:xfrm>
          <a:off x="513812" y="2230151"/>
          <a:ext cx="11164400" cy="3441572"/>
        </p:xfrm>
        <a:graphic>
          <a:graphicData uri="http://schemas.openxmlformats.org/drawingml/2006/table">
            <a:tbl>
              <a:tblPr firstRow="1" bandRow="1">
                <a:noFill/>
                <a:tableStyleId>{6DDACCE4-FAF1-40C5-B947-8B0DE9F7C12C}</a:tableStyleId>
              </a:tblPr>
              <a:tblGrid>
                <a:gridCol w="5582200"/>
                <a:gridCol w="5582200"/>
              </a:tblGrid>
              <a:tr h="677100">
                <a:tc>
                  <a:txBody>
                    <a:bodyPr/>
                    <a:lstStyle/>
                    <a:p>
                      <a:pPr marL="0" marR="0" lvl="0" indent="0" rtl="0">
                        <a:lnSpc>
                          <a:spcPct val="107000"/>
                        </a:lnSpc>
                        <a:spcBef>
                          <a:spcPts val="0"/>
                        </a:spcBef>
                        <a:spcAft>
                          <a:spcPts val="0"/>
                        </a:spcAft>
                        <a:buSzPct val="25000"/>
                        <a:buNone/>
                      </a:pPr>
                      <a:r>
                        <a:rPr lang="en-US" sz="3200" u="none" strike="noStrike" cap="none" dirty="0"/>
                        <a:t>Type of Organization</a:t>
                      </a:r>
                    </a:p>
                  </a:txBody>
                  <a:tcPr marL="68575" marR="68575" marT="0" marB="0" anchor="ctr"/>
                </a:tc>
                <a:tc>
                  <a:txBody>
                    <a:bodyPr/>
                    <a:lstStyle/>
                    <a:p>
                      <a:pPr marL="0" marR="0" lvl="0" indent="0" rtl="0">
                        <a:lnSpc>
                          <a:spcPct val="107000"/>
                        </a:lnSpc>
                        <a:spcBef>
                          <a:spcPts val="0"/>
                        </a:spcBef>
                        <a:spcAft>
                          <a:spcPts val="0"/>
                        </a:spcAft>
                        <a:buSzPct val="25000"/>
                        <a:buNone/>
                      </a:pPr>
                      <a:r>
                        <a:rPr lang="en-US" sz="3200" u="none" strike="noStrike" cap="none"/>
                        <a:t>Applicable Cost Principles Regulation</a:t>
                      </a:r>
                    </a:p>
                  </a:txBody>
                  <a:tcPr marL="68575" marR="68575" marT="0" marB="0" anchor="ctr"/>
                </a:tc>
              </a:tr>
              <a:tr h="677100">
                <a:tc>
                  <a:txBody>
                    <a:bodyPr/>
                    <a:lstStyle/>
                    <a:p>
                      <a:pPr marL="0" marR="0" lvl="0" indent="0" algn="l" rtl="0">
                        <a:lnSpc>
                          <a:spcPct val="107000"/>
                        </a:lnSpc>
                        <a:spcBef>
                          <a:spcPts val="0"/>
                        </a:spcBef>
                        <a:spcAft>
                          <a:spcPts val="0"/>
                        </a:spcAft>
                        <a:buSzPct val="25000"/>
                        <a:buNone/>
                      </a:pPr>
                      <a:r>
                        <a:rPr lang="en-US" sz="3200" u="none" strike="noStrike" cap="none" dirty="0"/>
                        <a:t>College or University</a:t>
                      </a:r>
                    </a:p>
                  </a:txBody>
                  <a:tcPr marL="68575" marR="68575" marT="0" marB="0"/>
                </a:tc>
                <a:tc rowSpan="3">
                  <a:txBody>
                    <a:bodyPr/>
                    <a:lstStyle/>
                    <a:p>
                      <a:pPr marL="0" marR="0" lvl="0" indent="0" algn="ctr" rtl="0">
                        <a:lnSpc>
                          <a:spcPct val="107000"/>
                        </a:lnSpc>
                        <a:spcBef>
                          <a:spcPts val="0"/>
                        </a:spcBef>
                        <a:spcAft>
                          <a:spcPts val="0"/>
                        </a:spcAft>
                        <a:buSzPct val="25000"/>
                        <a:buNone/>
                      </a:pPr>
                      <a:r>
                        <a:rPr lang="en-US" sz="3200" b="1" u="none" strike="noStrike" cap="none" dirty="0">
                          <a:solidFill>
                            <a:srgbClr val="FF0000"/>
                          </a:solidFill>
                        </a:rPr>
                        <a:t>2 CFR 200</a:t>
                      </a:r>
                    </a:p>
                  </a:txBody>
                  <a:tcPr marL="68575" marR="68575" marT="0" marB="0" anchor="ctr"/>
                </a:tc>
              </a:tr>
              <a:tr h="677100">
                <a:tc>
                  <a:txBody>
                    <a:bodyPr/>
                    <a:lstStyle/>
                    <a:p>
                      <a:pPr marL="0" marR="0" lvl="0" indent="0" algn="l" rtl="0">
                        <a:lnSpc>
                          <a:spcPct val="107000"/>
                        </a:lnSpc>
                        <a:spcBef>
                          <a:spcPts val="0"/>
                        </a:spcBef>
                        <a:spcAft>
                          <a:spcPts val="0"/>
                        </a:spcAft>
                        <a:buSzPct val="25000"/>
                        <a:buNone/>
                      </a:pPr>
                      <a:r>
                        <a:rPr lang="en-US" sz="3200" u="none" strike="noStrike" cap="none"/>
                        <a:t>State, Local, or Indian Tribal Government</a:t>
                      </a:r>
                    </a:p>
                  </a:txBody>
                  <a:tcPr marL="68575" marR="68575" marT="0" marB="0"/>
                </a:tc>
                <a:tc vMerge="1">
                  <a:txBody>
                    <a:bodyPr/>
                    <a:lstStyle/>
                    <a:p>
                      <a:endParaRPr lang="es-ES_tradnl"/>
                    </a:p>
                  </a:txBody>
                  <a:tcPr/>
                </a:tc>
              </a:tr>
              <a:tr h="677100">
                <a:tc>
                  <a:txBody>
                    <a:bodyPr/>
                    <a:lstStyle/>
                    <a:p>
                      <a:pPr marL="0" marR="0" lvl="0" indent="0" algn="l" rtl="0">
                        <a:lnSpc>
                          <a:spcPct val="107000"/>
                        </a:lnSpc>
                        <a:spcBef>
                          <a:spcPts val="0"/>
                        </a:spcBef>
                        <a:spcAft>
                          <a:spcPts val="0"/>
                        </a:spcAft>
                        <a:buSzPct val="25000"/>
                        <a:buNone/>
                      </a:pPr>
                      <a:r>
                        <a:rPr lang="en-US" sz="3200" u="none" strike="noStrike" cap="none" dirty="0"/>
                        <a:t>Nonprofit Organization</a:t>
                      </a:r>
                    </a:p>
                  </a:txBody>
                  <a:tcPr marL="68575" marR="68575" marT="0" marB="0"/>
                </a:tc>
                <a:tc vMerge="1">
                  <a:txBody>
                    <a:bodyPr/>
                    <a:lstStyle/>
                    <a:p>
                      <a:endParaRPr lang="es-ES_tradnl"/>
                    </a:p>
                  </a:txBody>
                  <a:tcPr/>
                </a:tc>
              </a:tr>
            </a:tbl>
          </a:graphicData>
        </a:graphic>
      </p:graphicFrame>
    </p:spTree>
    <p:extLst>
      <p:ext uri="{BB962C8B-B14F-4D97-AF65-F5344CB8AC3E}">
        <p14:creationId xmlns:p14="http://schemas.microsoft.com/office/powerpoint/2010/main" val="154412106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lstStyle/>
          <a:p>
            <a:r>
              <a:rPr lang="en-US" sz="3600" dirty="0" smtClean="0"/>
              <a:t>The topics for today will be limited to </a:t>
            </a:r>
            <a:r>
              <a:rPr lang="en-US" sz="3600" b="1" dirty="0" smtClean="0"/>
              <a:t>administrative requirements only</a:t>
            </a:r>
          </a:p>
          <a:p>
            <a:r>
              <a:rPr lang="en-US" sz="3600" dirty="0" smtClean="0"/>
              <a:t>Programmatic  or regulatory compliance is topic for another training</a:t>
            </a:r>
          </a:p>
          <a:p>
            <a:endParaRPr lang="en-US" dirty="0"/>
          </a:p>
        </p:txBody>
      </p:sp>
    </p:spTree>
    <p:extLst>
      <p:ext uri="{BB962C8B-B14F-4D97-AF65-F5344CB8AC3E}">
        <p14:creationId xmlns:p14="http://schemas.microsoft.com/office/powerpoint/2010/main" val="3580162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Cost Principles Applicability</a:t>
            </a:r>
          </a:p>
        </p:txBody>
      </p:sp>
      <p:graphicFrame>
        <p:nvGraphicFramePr>
          <p:cNvPr id="341" name="Shape 341"/>
          <p:cNvGraphicFramePr/>
          <p:nvPr>
            <p:extLst/>
          </p:nvPr>
        </p:nvGraphicFramePr>
        <p:xfrm>
          <a:off x="513812" y="2298126"/>
          <a:ext cx="11164400" cy="3286315"/>
        </p:xfrm>
        <a:graphic>
          <a:graphicData uri="http://schemas.openxmlformats.org/drawingml/2006/table">
            <a:tbl>
              <a:tblPr firstRow="1" bandRow="1">
                <a:noFill/>
                <a:tableStyleId>{6DDACCE4-FAF1-40C5-B947-8B0DE9F7C12C}</a:tableStyleId>
              </a:tblPr>
              <a:tblGrid>
                <a:gridCol w="5582200"/>
                <a:gridCol w="5582200"/>
              </a:tblGrid>
              <a:tr h="677100">
                <a:tc>
                  <a:txBody>
                    <a:bodyPr/>
                    <a:lstStyle/>
                    <a:p>
                      <a:pPr marL="0" marR="0" lvl="0" indent="0" rtl="0">
                        <a:lnSpc>
                          <a:spcPct val="107000"/>
                        </a:lnSpc>
                        <a:spcBef>
                          <a:spcPts val="0"/>
                        </a:spcBef>
                        <a:spcAft>
                          <a:spcPts val="0"/>
                        </a:spcAft>
                        <a:buSzPct val="25000"/>
                        <a:buNone/>
                      </a:pPr>
                      <a:r>
                        <a:rPr lang="en-US" sz="3200" u="none" strike="noStrike" cap="none" dirty="0"/>
                        <a:t>Type of Organization</a:t>
                      </a:r>
                    </a:p>
                  </a:txBody>
                  <a:tcPr marL="68575" marR="68575" marT="0" marB="0" anchor="ctr"/>
                </a:tc>
                <a:tc>
                  <a:txBody>
                    <a:bodyPr/>
                    <a:lstStyle/>
                    <a:p>
                      <a:pPr marL="0" marR="0" lvl="0" indent="0" rtl="0">
                        <a:lnSpc>
                          <a:spcPct val="107000"/>
                        </a:lnSpc>
                        <a:spcBef>
                          <a:spcPts val="0"/>
                        </a:spcBef>
                        <a:spcAft>
                          <a:spcPts val="0"/>
                        </a:spcAft>
                        <a:buSzPct val="25000"/>
                        <a:buNone/>
                      </a:pPr>
                      <a:r>
                        <a:rPr lang="en-US" sz="3200" u="none" strike="noStrike" cap="none"/>
                        <a:t>Applicable Cost Principles Regulation</a:t>
                      </a:r>
                    </a:p>
                  </a:txBody>
                  <a:tcPr marL="68575" marR="68575" marT="0" marB="0" anchor="ctr"/>
                </a:tc>
              </a:tr>
              <a:tr h="677100">
                <a:tc>
                  <a:txBody>
                    <a:bodyPr/>
                    <a:lstStyle/>
                    <a:p>
                      <a:pPr marL="0" marR="0" lvl="0" indent="0" algn="l" rtl="0">
                        <a:lnSpc>
                          <a:spcPct val="107000"/>
                        </a:lnSpc>
                        <a:spcBef>
                          <a:spcPts val="0"/>
                        </a:spcBef>
                        <a:spcAft>
                          <a:spcPts val="0"/>
                        </a:spcAft>
                        <a:buSzPct val="25000"/>
                        <a:buNone/>
                      </a:pPr>
                      <a:r>
                        <a:rPr lang="en-US" sz="3200" u="none" strike="noStrike" cap="none" dirty="0"/>
                        <a:t>Profitmaking Organization</a:t>
                      </a:r>
                    </a:p>
                  </a:txBody>
                  <a:tcPr marL="68575" marR="68575" marT="0" marB="0"/>
                </a:tc>
                <a:tc>
                  <a:txBody>
                    <a:bodyPr/>
                    <a:lstStyle/>
                    <a:p>
                      <a:pPr marL="0" marR="0" lvl="0" indent="0" rtl="0">
                        <a:lnSpc>
                          <a:spcPct val="107000"/>
                        </a:lnSpc>
                        <a:spcBef>
                          <a:spcPts val="0"/>
                        </a:spcBef>
                        <a:spcAft>
                          <a:spcPts val="0"/>
                        </a:spcAft>
                        <a:buSzPct val="25000"/>
                        <a:buNone/>
                      </a:pPr>
                      <a:r>
                        <a:rPr lang="en-US" sz="3200" u="none" strike="noStrike" cap="none"/>
                        <a:t>48 CFR 31.2</a:t>
                      </a:r>
                    </a:p>
                  </a:txBody>
                  <a:tcPr marL="68575" marR="68575" marT="0" marB="0"/>
                </a:tc>
              </a:tr>
              <a:tr h="1385550">
                <a:tc>
                  <a:txBody>
                    <a:bodyPr/>
                    <a:lstStyle/>
                    <a:p>
                      <a:pPr marL="0" marR="0" lvl="0" indent="0" algn="l" rtl="0">
                        <a:lnSpc>
                          <a:spcPct val="107000"/>
                        </a:lnSpc>
                        <a:spcBef>
                          <a:spcPts val="0"/>
                        </a:spcBef>
                        <a:spcAft>
                          <a:spcPts val="0"/>
                        </a:spcAft>
                        <a:buSzPct val="25000"/>
                        <a:buNone/>
                      </a:pPr>
                      <a:r>
                        <a:rPr lang="en-US" sz="3200" u="none" strike="noStrike" cap="none"/>
                        <a:t>Hospital</a:t>
                      </a:r>
                    </a:p>
                  </a:txBody>
                  <a:tcPr marL="68575" marR="68575" marT="0" marB="0"/>
                </a:tc>
                <a:tc>
                  <a:txBody>
                    <a:bodyPr/>
                    <a:lstStyle/>
                    <a:p>
                      <a:pPr marL="0" marR="0" lvl="0" indent="0" rtl="0">
                        <a:lnSpc>
                          <a:spcPct val="107000"/>
                        </a:lnSpc>
                        <a:spcBef>
                          <a:spcPts val="0"/>
                        </a:spcBef>
                        <a:spcAft>
                          <a:spcPts val="0"/>
                        </a:spcAft>
                        <a:buSzPct val="25000"/>
                        <a:buNone/>
                      </a:pPr>
                      <a:r>
                        <a:rPr lang="en-US" sz="3200" u="none" strike="noStrike" cap="none"/>
                        <a:t>Cost principles used by awarding agency, usually 45 CFR 75, Appendix IX</a:t>
                      </a:r>
                    </a:p>
                  </a:txBody>
                  <a:tcPr marL="68575" marR="68575" marT="0" marB="0"/>
                </a:tc>
              </a:tr>
            </a:tbl>
          </a:graphicData>
        </a:graphic>
      </p:graphicFrame>
    </p:spTree>
    <p:extLst>
      <p:ext uri="{BB962C8B-B14F-4D97-AF65-F5344CB8AC3E}">
        <p14:creationId xmlns:p14="http://schemas.microsoft.com/office/powerpoint/2010/main" val="1106749142"/>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a:t>Selected Items of Costs (§200.420-§200.475)</a:t>
            </a:r>
          </a:p>
        </p:txBody>
      </p:sp>
      <p:sp>
        <p:nvSpPr>
          <p:cNvPr id="347" name="Shape 347"/>
          <p:cNvSpPr txBox="1">
            <a:spLocks noGrp="1"/>
          </p:cNvSpPr>
          <p:nvPr>
            <p:ph idx="1"/>
          </p:nvPr>
        </p:nvSpPr>
        <p:spPr>
          <a:prstGeom prst="rect">
            <a:avLst/>
          </a:prstGeom>
        </p:spPr>
        <p:txBody>
          <a:bodyPr lIns="91425" tIns="91425" rIns="91425" bIns="91425" anchor="t" anchorCtr="0">
            <a:noAutofit/>
          </a:bodyPr>
          <a:lstStyle/>
          <a:p>
            <a:pPr marL="457200" lvl="0" indent="-431800" algn="just" rtl="0">
              <a:spcBef>
                <a:spcPts val="0"/>
              </a:spcBef>
              <a:buSzPct val="100000"/>
            </a:pPr>
            <a:r>
              <a:rPr lang="en-US" sz="3200" b="1" dirty="0"/>
              <a:t>Establishes the allowability</a:t>
            </a:r>
            <a:r>
              <a:rPr lang="en-US" sz="3200" dirty="0"/>
              <a:t> of specific cost items. </a:t>
            </a:r>
          </a:p>
          <a:p>
            <a:pPr marL="457200" lvl="0" indent="-431800" algn="just" rtl="0">
              <a:spcBef>
                <a:spcPts val="0"/>
              </a:spcBef>
              <a:buSzPct val="100000"/>
            </a:pPr>
            <a:r>
              <a:rPr lang="en-US" sz="3200" b="1" dirty="0"/>
              <a:t>Establishes guides on the allocation of costs</a:t>
            </a:r>
            <a:r>
              <a:rPr lang="en-US" sz="3200" dirty="0"/>
              <a:t> (direct vs indirect) </a:t>
            </a:r>
          </a:p>
          <a:p>
            <a:pPr marL="457200" lvl="0" indent="-431800" algn="just" rtl="0">
              <a:spcBef>
                <a:spcPts val="0"/>
              </a:spcBef>
              <a:buSzPct val="100000"/>
            </a:pPr>
            <a:r>
              <a:rPr lang="en-US" sz="3200" dirty="0"/>
              <a:t>If a cost is not found on this list, it does not means that is allowable or unallowable. </a:t>
            </a:r>
            <a:r>
              <a:rPr lang="en-US" sz="3200" dirty="0" err="1"/>
              <a:t>Judgement</a:t>
            </a:r>
            <a:r>
              <a:rPr lang="en-US" sz="3200" dirty="0"/>
              <a:t> should be exerted using similar or related items of </a:t>
            </a:r>
            <a:r>
              <a:rPr lang="en-US" sz="3200" dirty="0" smtClean="0"/>
              <a:t>cost</a:t>
            </a:r>
            <a:endParaRPr lang="en-US" sz="3200" dirty="0"/>
          </a:p>
          <a:p>
            <a:pPr marL="457200" lvl="0" indent="-431800" algn="just">
              <a:spcBef>
                <a:spcPts val="0"/>
              </a:spcBef>
              <a:buSzPct val="100000"/>
            </a:pPr>
            <a:r>
              <a:rPr lang="en-US" sz="3200" dirty="0"/>
              <a:t>In case of a discrepancy between the provisions of a specific Federal award and the provisions in the items of costs, </a:t>
            </a:r>
            <a:r>
              <a:rPr lang="en-US" sz="3200" b="1" dirty="0"/>
              <a:t>the Federal award </a:t>
            </a:r>
            <a:r>
              <a:rPr lang="en-US" sz="3200" b="1" dirty="0" smtClean="0"/>
              <a:t>governs (hint: more restrictive prevails)</a:t>
            </a:r>
            <a:endParaRPr lang="en-US" sz="3200" dirty="0"/>
          </a:p>
        </p:txBody>
      </p:sp>
    </p:spTree>
    <p:extLst>
      <p:ext uri="{BB962C8B-B14F-4D97-AF65-F5344CB8AC3E}">
        <p14:creationId xmlns:p14="http://schemas.microsoft.com/office/powerpoint/2010/main" val="1202021145"/>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1484310" y="-159468"/>
            <a:ext cx="10018713" cy="1752599"/>
          </a:xfrm>
          <a:prstGeom prst="rect">
            <a:avLst/>
          </a:prstGeom>
        </p:spPr>
        <p:txBody>
          <a:bodyPr lIns="91425" tIns="91425" rIns="91425" bIns="91425" anchor="ctr" anchorCtr="0">
            <a:noAutofit/>
          </a:bodyPr>
          <a:lstStyle/>
          <a:p>
            <a:pPr lvl="0" rtl="0">
              <a:spcBef>
                <a:spcPts val="0"/>
              </a:spcBef>
              <a:buNone/>
            </a:pPr>
            <a:r>
              <a:rPr lang="en-US" dirty="0"/>
              <a:t>Selected Items of Costs - Materials &amp; Supplies (§200.453)</a:t>
            </a:r>
          </a:p>
        </p:txBody>
      </p:sp>
      <p:sp>
        <p:nvSpPr>
          <p:cNvPr id="406" name="Shape 406"/>
          <p:cNvSpPr txBox="1">
            <a:spLocks noGrp="1"/>
          </p:cNvSpPr>
          <p:nvPr>
            <p:ph idx="1"/>
          </p:nvPr>
        </p:nvSpPr>
        <p:spPr>
          <a:prstGeom prst="rect">
            <a:avLst/>
          </a:prstGeom>
        </p:spPr>
        <p:txBody>
          <a:bodyPr lIns="91425" tIns="91425" rIns="91425" bIns="91425" anchor="t" anchorCtr="0">
            <a:noAutofit/>
          </a:bodyPr>
          <a:lstStyle/>
          <a:p>
            <a:pPr marL="457200" lvl="0" indent="-431800" algn="just" rtl="0">
              <a:spcBef>
                <a:spcPts val="0"/>
              </a:spcBef>
              <a:buSzPct val="100000"/>
            </a:pPr>
            <a:r>
              <a:rPr lang="en-US" sz="3200" b="1" dirty="0"/>
              <a:t>Cost for materials, supplies, computing devices and fabricated parts</a:t>
            </a:r>
            <a:r>
              <a:rPr lang="en-US" sz="3200" dirty="0"/>
              <a:t> necessary to carry out a Federal award are ALLOWABLE</a:t>
            </a:r>
          </a:p>
          <a:p>
            <a:pPr marL="457200" lvl="0" indent="-431800" algn="just" rtl="0">
              <a:spcBef>
                <a:spcPts val="0"/>
              </a:spcBef>
              <a:buSzPct val="100000"/>
            </a:pPr>
            <a:r>
              <a:rPr lang="en-US" sz="3200" dirty="0"/>
              <a:t>Must be </a:t>
            </a:r>
            <a:r>
              <a:rPr lang="en-US" sz="3200" b="1" dirty="0"/>
              <a:t>charged at their actual prices</a:t>
            </a:r>
            <a:r>
              <a:rPr lang="en-US" sz="3200" dirty="0"/>
              <a:t>, net applicable credits.</a:t>
            </a:r>
          </a:p>
          <a:p>
            <a:pPr marL="457200" lvl="0" indent="-431800" algn="just" rtl="0">
              <a:spcBef>
                <a:spcPts val="0"/>
              </a:spcBef>
              <a:buSzPct val="100000"/>
            </a:pPr>
            <a:r>
              <a:rPr lang="en-US" sz="3200" dirty="0"/>
              <a:t>Incoming </a:t>
            </a:r>
            <a:r>
              <a:rPr lang="en-US" sz="3200" b="1" dirty="0"/>
              <a:t>transportation charges</a:t>
            </a:r>
            <a:r>
              <a:rPr lang="en-US" sz="3200" dirty="0"/>
              <a:t> are a proper part of materials and supplies costs</a:t>
            </a:r>
          </a:p>
          <a:p>
            <a:pPr marL="457200" lvl="0" indent="-431800" algn="just" rtl="0">
              <a:spcBef>
                <a:spcPts val="0"/>
              </a:spcBef>
              <a:buSzPct val="100000"/>
            </a:pPr>
            <a:r>
              <a:rPr lang="en-US" sz="3200" b="1" dirty="0"/>
              <a:t>Charged as direct cost</a:t>
            </a:r>
          </a:p>
          <a:p>
            <a:pPr marL="0" lvl="0" indent="0" rtl="0">
              <a:spcBef>
                <a:spcPts val="0"/>
              </a:spcBef>
              <a:buNone/>
            </a:pPr>
            <a:endParaRPr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4606" y="5132922"/>
            <a:ext cx="1468417" cy="146841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611751011"/>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1484310" y="-159468"/>
            <a:ext cx="10018713" cy="1752599"/>
          </a:xfrm>
          <a:prstGeom prst="rect">
            <a:avLst/>
          </a:prstGeom>
        </p:spPr>
        <p:txBody>
          <a:bodyPr lIns="91425" tIns="91425" rIns="91425" bIns="91425" anchor="ctr" anchorCtr="0">
            <a:noAutofit/>
          </a:bodyPr>
          <a:lstStyle/>
          <a:p>
            <a:pPr lvl="0" rtl="0">
              <a:spcBef>
                <a:spcPts val="0"/>
              </a:spcBef>
              <a:buNone/>
            </a:pPr>
            <a:r>
              <a:rPr lang="en-US" dirty="0"/>
              <a:t>Selected Items of Costs - Materials &amp; Supplies (§200.453)</a:t>
            </a:r>
          </a:p>
        </p:txBody>
      </p:sp>
      <p:sp>
        <p:nvSpPr>
          <p:cNvPr id="412" name="Shape 412"/>
          <p:cNvSpPr txBox="1">
            <a:spLocks noGrp="1"/>
          </p:cNvSpPr>
          <p:nvPr>
            <p:ph idx="1"/>
          </p:nvPr>
        </p:nvSpPr>
        <p:spPr>
          <a:xfrm>
            <a:off x="1484310" y="1593131"/>
            <a:ext cx="10018713" cy="675936"/>
          </a:xfrm>
          <a:prstGeom prst="rect">
            <a:avLst/>
          </a:prstGeom>
        </p:spPr>
        <p:txBody>
          <a:bodyPr lIns="91425" tIns="91425" rIns="91425" bIns="91425" anchor="t" anchorCtr="0">
            <a:noAutofit/>
          </a:bodyPr>
          <a:lstStyle/>
          <a:p>
            <a:pPr marL="0" lvl="0" indent="0" rtl="0">
              <a:spcBef>
                <a:spcPts val="0"/>
              </a:spcBef>
              <a:buNone/>
            </a:pPr>
            <a:r>
              <a:rPr lang="en-US" sz="3200" b="1" dirty="0"/>
              <a:t>Example:</a:t>
            </a:r>
          </a:p>
        </p:txBody>
      </p:sp>
      <p:graphicFrame>
        <p:nvGraphicFramePr>
          <p:cNvPr id="413" name="Shape 413"/>
          <p:cNvGraphicFramePr/>
          <p:nvPr>
            <p:extLst/>
          </p:nvPr>
        </p:nvGraphicFramePr>
        <p:xfrm>
          <a:off x="1484310" y="2269067"/>
          <a:ext cx="10098090" cy="3535560"/>
        </p:xfrm>
        <a:graphic>
          <a:graphicData uri="http://schemas.openxmlformats.org/drawingml/2006/table">
            <a:tbl>
              <a:tblPr firstRow="1" bandRow="1">
                <a:tableStyleId>{6DDACCE4-FAF1-40C5-B947-8B0DE9F7C12C}</a:tableStyleId>
              </a:tblPr>
              <a:tblGrid>
                <a:gridCol w="5049045"/>
                <a:gridCol w="5049045"/>
              </a:tblGrid>
              <a:tr h="381000">
                <a:tc gridSpan="2">
                  <a:txBody>
                    <a:bodyPr/>
                    <a:lstStyle/>
                    <a:p>
                      <a:pPr lvl="0" rtl="0">
                        <a:lnSpc>
                          <a:spcPct val="115000"/>
                        </a:lnSpc>
                        <a:spcBef>
                          <a:spcPts val="0"/>
                        </a:spcBef>
                        <a:buNone/>
                      </a:pPr>
                      <a:r>
                        <a:rPr lang="en-US" sz="3200" dirty="0">
                          <a:sym typeface="Calibri"/>
                        </a:rPr>
                        <a:t>Item of Cost - Costs of paper examination gowns for a mobile clinic serving migrant worker populations</a:t>
                      </a:r>
                      <a:endParaRPr lang="en-US" sz="3200" dirty="0">
                        <a:solidFill>
                          <a:schemeClr val="dk1"/>
                        </a:solidFill>
                        <a:latin typeface="Calibri"/>
                        <a:ea typeface="Calibri"/>
                        <a:cs typeface="Calibri"/>
                        <a:sym typeface="Calibri"/>
                      </a:endParaRPr>
                    </a:p>
                  </a:txBody>
                  <a:tcPr marL="91425" marR="91425" marT="91425" marB="91425"/>
                </a:tc>
                <a:tc hMerge="1">
                  <a:txBody>
                    <a:bodyPr/>
                    <a:lstStyle/>
                    <a:p>
                      <a:endParaRPr lang="es-ES_tradnl"/>
                    </a:p>
                  </a:txBody>
                  <a:tcPr/>
                </a:tc>
              </a:tr>
              <a:tr h="381000">
                <a:tc>
                  <a:txBody>
                    <a:bodyPr/>
                    <a:lstStyle/>
                    <a:p>
                      <a:pPr lvl="0" rtl="0">
                        <a:lnSpc>
                          <a:spcPct val="115000"/>
                        </a:lnSpc>
                        <a:spcBef>
                          <a:spcPts val="0"/>
                        </a:spcBef>
                        <a:buClr>
                          <a:schemeClr val="dk1"/>
                        </a:buClr>
                        <a:buSzPct val="34375"/>
                        <a:buFont typeface="Arial"/>
                        <a:buNone/>
                      </a:pPr>
                      <a:r>
                        <a:rPr lang="en-US" sz="3200" dirty="0">
                          <a:sym typeface="Calibri"/>
                        </a:rPr>
                        <a:t>Allowability</a:t>
                      </a:r>
                      <a:endParaRPr lang="en-US" sz="3200" b="1" dirty="0">
                        <a:solidFill>
                          <a:schemeClr val="dk1"/>
                        </a:solidFill>
                        <a:latin typeface="Calibri"/>
                        <a:ea typeface="Calibri"/>
                        <a:cs typeface="Calibri"/>
                        <a:sym typeface="Calibri"/>
                      </a:endParaRPr>
                    </a:p>
                  </a:txBody>
                  <a:tcPr marL="91425" marR="91425" marT="91425" marB="91425"/>
                </a:tc>
                <a:tc>
                  <a:txBody>
                    <a:bodyPr/>
                    <a:lstStyle/>
                    <a:p>
                      <a:pPr lvl="0" rtl="0">
                        <a:lnSpc>
                          <a:spcPct val="115000"/>
                        </a:lnSpc>
                        <a:spcBef>
                          <a:spcPts val="0"/>
                        </a:spcBef>
                        <a:buClr>
                          <a:schemeClr val="dk1"/>
                        </a:buClr>
                        <a:buSzPct val="34375"/>
                        <a:buFont typeface="Arial"/>
                        <a:buNone/>
                      </a:pPr>
                      <a:r>
                        <a:rPr lang="en-US" sz="3200">
                          <a:sym typeface="Calibri"/>
                        </a:rPr>
                        <a:t>Allowable</a:t>
                      </a:r>
                      <a:endParaRPr lang="en-US" sz="3200">
                        <a:solidFill>
                          <a:schemeClr val="dk1"/>
                        </a:solidFill>
                        <a:latin typeface="Calibri"/>
                        <a:ea typeface="Calibri"/>
                        <a:cs typeface="Calibri"/>
                        <a:sym typeface="Calibri"/>
                      </a:endParaRPr>
                    </a:p>
                  </a:txBody>
                  <a:tcPr marL="91425" marR="91425" marT="91425" marB="91425"/>
                </a:tc>
              </a:tr>
              <a:tr h="381000">
                <a:tc>
                  <a:txBody>
                    <a:bodyPr/>
                    <a:lstStyle/>
                    <a:p>
                      <a:pPr lvl="0" rtl="0">
                        <a:lnSpc>
                          <a:spcPct val="115000"/>
                        </a:lnSpc>
                        <a:spcBef>
                          <a:spcPts val="0"/>
                        </a:spcBef>
                        <a:buClr>
                          <a:schemeClr val="dk1"/>
                        </a:buClr>
                        <a:buSzPct val="34375"/>
                        <a:buFont typeface="Arial"/>
                        <a:buNone/>
                      </a:pPr>
                      <a:r>
                        <a:rPr lang="en-US" sz="3200">
                          <a:sym typeface="Calibri"/>
                        </a:rPr>
                        <a:t>Direct / Indirect</a:t>
                      </a:r>
                      <a:endParaRPr lang="en-US" sz="3200" b="1">
                        <a:solidFill>
                          <a:schemeClr val="dk1"/>
                        </a:solidFill>
                        <a:latin typeface="Calibri"/>
                        <a:ea typeface="Calibri"/>
                        <a:cs typeface="Calibri"/>
                        <a:sym typeface="Calibri"/>
                      </a:endParaRPr>
                    </a:p>
                  </a:txBody>
                  <a:tcPr marL="91425" marR="91425" marT="91425" marB="91425"/>
                </a:tc>
                <a:tc>
                  <a:txBody>
                    <a:bodyPr/>
                    <a:lstStyle/>
                    <a:p>
                      <a:pPr lvl="0" rtl="0">
                        <a:lnSpc>
                          <a:spcPct val="115000"/>
                        </a:lnSpc>
                        <a:spcBef>
                          <a:spcPts val="0"/>
                        </a:spcBef>
                        <a:buNone/>
                      </a:pPr>
                      <a:r>
                        <a:rPr lang="en-US" sz="3200">
                          <a:sym typeface="Calibri"/>
                        </a:rPr>
                        <a:t>Direct</a:t>
                      </a:r>
                      <a:endParaRPr lang="en-US" sz="3200">
                        <a:solidFill>
                          <a:schemeClr val="dk1"/>
                        </a:solidFill>
                        <a:latin typeface="Calibri"/>
                        <a:ea typeface="Calibri"/>
                        <a:cs typeface="Calibri"/>
                        <a:sym typeface="Calibri"/>
                      </a:endParaRPr>
                    </a:p>
                  </a:txBody>
                  <a:tcPr marL="91425" marR="91425" marT="91425" marB="91425"/>
                </a:tc>
              </a:tr>
              <a:tr h="381000">
                <a:tc>
                  <a:txBody>
                    <a:bodyPr/>
                    <a:lstStyle/>
                    <a:p>
                      <a:pPr lvl="0" rtl="0">
                        <a:lnSpc>
                          <a:spcPct val="115000"/>
                        </a:lnSpc>
                        <a:spcBef>
                          <a:spcPts val="0"/>
                        </a:spcBef>
                        <a:buClr>
                          <a:schemeClr val="dk1"/>
                        </a:buClr>
                        <a:buSzPct val="34375"/>
                        <a:buFont typeface="Arial"/>
                        <a:buNone/>
                      </a:pPr>
                      <a:r>
                        <a:rPr lang="en-US" sz="3200">
                          <a:sym typeface="Calibri"/>
                        </a:rPr>
                        <a:t>Citation in 2 CFR 200</a:t>
                      </a:r>
                      <a:endParaRPr lang="en-US" sz="3200" b="1">
                        <a:solidFill>
                          <a:schemeClr val="dk1"/>
                        </a:solidFill>
                        <a:latin typeface="Calibri"/>
                        <a:ea typeface="Calibri"/>
                        <a:cs typeface="Calibri"/>
                        <a:sym typeface="Calibri"/>
                      </a:endParaRPr>
                    </a:p>
                  </a:txBody>
                  <a:tcPr marL="91425" marR="91425" marT="91425" marB="91425"/>
                </a:tc>
                <a:tc>
                  <a:txBody>
                    <a:bodyPr/>
                    <a:lstStyle/>
                    <a:p>
                      <a:pPr lvl="0" rtl="0">
                        <a:lnSpc>
                          <a:spcPct val="115000"/>
                        </a:lnSpc>
                        <a:spcBef>
                          <a:spcPts val="0"/>
                        </a:spcBef>
                        <a:buClr>
                          <a:schemeClr val="dk1"/>
                        </a:buClr>
                        <a:buSzPct val="34375"/>
                        <a:buFont typeface="Arial"/>
                        <a:buNone/>
                      </a:pPr>
                      <a:r>
                        <a:rPr lang="en-US" sz="3200" dirty="0">
                          <a:sym typeface="Calibri"/>
                        </a:rPr>
                        <a:t>200.453</a:t>
                      </a:r>
                      <a:endParaRPr lang="en-US" sz="3200" dirty="0">
                        <a:solidFill>
                          <a:schemeClr val="dk1"/>
                        </a:solidFill>
                        <a:latin typeface="Calibri"/>
                        <a:ea typeface="Calibri"/>
                        <a:cs typeface="Calibri"/>
                        <a:sym typeface="Calibri"/>
                      </a:endParaRPr>
                    </a:p>
                  </a:txBody>
                  <a:tcPr marL="91425" marR="91425" marT="91425" marB="91425"/>
                </a:tc>
              </a:tr>
            </a:tbl>
          </a:graphicData>
        </a:graphic>
      </p:graphicFrame>
    </p:spTree>
    <p:extLst>
      <p:ext uri="{BB962C8B-B14F-4D97-AF65-F5344CB8AC3E}">
        <p14:creationId xmlns:p14="http://schemas.microsoft.com/office/powerpoint/2010/main" val="1892546761"/>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Purchases: Uniform Guidance Procurement Claw</a:t>
            </a:r>
            <a:endParaRPr lang="en-US" sz="3600" dirty="0"/>
          </a:p>
        </p:txBody>
      </p:sp>
      <p:sp>
        <p:nvSpPr>
          <p:cNvPr id="7" name="TextBox 6"/>
          <p:cNvSpPr txBox="1"/>
          <p:nvPr/>
        </p:nvSpPr>
        <p:spPr>
          <a:xfrm>
            <a:off x="1822260" y="5143821"/>
            <a:ext cx="2675467" cy="1323439"/>
          </a:xfrm>
          <a:prstGeom prst="rect">
            <a:avLst/>
          </a:prstGeom>
          <a:noFill/>
          <a:ln w="12700">
            <a:solidFill>
              <a:schemeClr val="accent1"/>
            </a:solidFill>
          </a:ln>
        </p:spPr>
        <p:txBody>
          <a:bodyPr wrap="square" rtlCol="0">
            <a:spAutoFit/>
          </a:bodyPr>
          <a:lstStyle/>
          <a:p>
            <a:r>
              <a:rPr lang="en-US" sz="2000" b="1" dirty="0" smtClean="0"/>
              <a:t>Micro Purchase</a:t>
            </a:r>
          </a:p>
          <a:p>
            <a:pPr marL="285750" indent="-285750">
              <a:buFont typeface="Arial" panose="020B0604020202020204" pitchFamily="34" charset="0"/>
              <a:buChar char="•"/>
            </a:pPr>
            <a:r>
              <a:rPr lang="en-US" sz="2000" dirty="0" smtClean="0"/>
              <a:t>Up to $3,500.00</a:t>
            </a:r>
          </a:p>
          <a:p>
            <a:pPr marL="285750" indent="-285750">
              <a:buFont typeface="Arial" panose="020B0604020202020204" pitchFamily="34" charset="0"/>
              <a:buChar char="•"/>
            </a:pPr>
            <a:r>
              <a:rPr lang="en-US" sz="2000" dirty="0" smtClean="0"/>
              <a:t>No Quotes</a:t>
            </a:r>
          </a:p>
          <a:p>
            <a:pPr marL="285750" indent="-285750">
              <a:buFont typeface="Arial" panose="020B0604020202020204" pitchFamily="34" charset="0"/>
              <a:buChar char="•"/>
            </a:pPr>
            <a:r>
              <a:rPr lang="en-US" sz="2000" dirty="0" smtClean="0"/>
              <a:t>UPR – $3,000</a:t>
            </a:r>
          </a:p>
        </p:txBody>
      </p:sp>
      <p:sp>
        <p:nvSpPr>
          <p:cNvPr id="8" name="TextBox 7"/>
          <p:cNvSpPr txBox="1"/>
          <p:nvPr/>
        </p:nvSpPr>
        <p:spPr>
          <a:xfrm>
            <a:off x="1811144" y="3066249"/>
            <a:ext cx="2844799" cy="1938992"/>
          </a:xfrm>
          <a:prstGeom prst="rect">
            <a:avLst/>
          </a:prstGeom>
          <a:noFill/>
          <a:ln w="12700">
            <a:solidFill>
              <a:schemeClr val="accent1"/>
            </a:solidFill>
          </a:ln>
        </p:spPr>
        <p:txBody>
          <a:bodyPr wrap="square" rtlCol="0">
            <a:spAutoFit/>
          </a:bodyPr>
          <a:lstStyle/>
          <a:p>
            <a:r>
              <a:rPr lang="en-US" sz="2000" b="1" dirty="0" smtClean="0"/>
              <a:t>Small Purchases</a:t>
            </a:r>
          </a:p>
          <a:p>
            <a:pPr marL="285750" indent="-285750">
              <a:buFont typeface="Arial" panose="020B0604020202020204" pitchFamily="34" charset="0"/>
              <a:buChar char="•"/>
            </a:pPr>
            <a:r>
              <a:rPr lang="en-US" sz="2000" dirty="0" smtClean="0"/>
              <a:t>Up to $150,000.00</a:t>
            </a:r>
          </a:p>
          <a:p>
            <a:pPr marL="285750" indent="-285750">
              <a:buFont typeface="Arial" panose="020B0604020202020204" pitchFamily="34" charset="0"/>
              <a:buChar char="•"/>
            </a:pPr>
            <a:r>
              <a:rPr lang="en-US" sz="2000" dirty="0" smtClean="0"/>
              <a:t>Reasonable # of quotes</a:t>
            </a:r>
          </a:p>
          <a:p>
            <a:pPr marL="285750" indent="-285750">
              <a:buFont typeface="Arial" panose="020B0604020202020204" pitchFamily="34" charset="0"/>
              <a:buChar char="•"/>
            </a:pPr>
            <a:r>
              <a:rPr lang="en-US" sz="2000" dirty="0" smtClean="0"/>
              <a:t>UPR - $50,000 </a:t>
            </a:r>
            <a:br>
              <a:rPr lang="en-US" sz="2000" dirty="0" smtClean="0"/>
            </a:br>
            <a:r>
              <a:rPr lang="en-US" sz="2000" dirty="0" smtClean="0"/>
              <a:t>($150,000)</a:t>
            </a:r>
            <a:endParaRPr lang="en-US" sz="2000" dirty="0"/>
          </a:p>
        </p:txBody>
      </p:sp>
      <p:sp>
        <p:nvSpPr>
          <p:cNvPr id="9" name="TextBox 8"/>
          <p:cNvSpPr txBox="1"/>
          <p:nvPr/>
        </p:nvSpPr>
        <p:spPr>
          <a:xfrm>
            <a:off x="1815512" y="1215025"/>
            <a:ext cx="4199319" cy="1323439"/>
          </a:xfrm>
          <a:prstGeom prst="rect">
            <a:avLst/>
          </a:prstGeom>
          <a:noFill/>
          <a:ln w="12700">
            <a:solidFill>
              <a:schemeClr val="accent1"/>
            </a:solidFill>
          </a:ln>
        </p:spPr>
        <p:txBody>
          <a:bodyPr wrap="square" rtlCol="0">
            <a:spAutoFit/>
          </a:bodyPr>
          <a:lstStyle>
            <a:defPPr>
              <a:defRPr lang="es-ES_tradnl"/>
            </a:defPPr>
            <a:lvl1pPr>
              <a:defRPr sz="2400" b="1"/>
            </a:lvl1pPr>
          </a:lstStyle>
          <a:p>
            <a:r>
              <a:rPr lang="en-US" sz="2000" dirty="0" smtClean="0"/>
              <a:t>Sealed Bids</a:t>
            </a:r>
          </a:p>
          <a:p>
            <a:pPr marL="342900" indent="-342900">
              <a:buFont typeface="Arial" panose="020B0604020202020204" pitchFamily="34" charset="0"/>
              <a:buChar char="•"/>
            </a:pPr>
            <a:r>
              <a:rPr lang="en-US" sz="2000" b="0" dirty="0" smtClean="0"/>
              <a:t>Over  $150,000.00</a:t>
            </a:r>
          </a:p>
          <a:p>
            <a:pPr marL="342900" indent="-342900">
              <a:buFont typeface="Arial" panose="020B0604020202020204" pitchFamily="34" charset="0"/>
              <a:buChar char="•"/>
            </a:pPr>
            <a:r>
              <a:rPr lang="en-US" sz="2000" b="0" dirty="0" smtClean="0"/>
              <a:t>Price is the most important factor</a:t>
            </a:r>
            <a:endParaRPr lang="en-US" sz="2000" b="0" dirty="0"/>
          </a:p>
        </p:txBody>
      </p:sp>
      <p:sp>
        <p:nvSpPr>
          <p:cNvPr id="10" name="TextBox 9"/>
          <p:cNvSpPr txBox="1"/>
          <p:nvPr/>
        </p:nvSpPr>
        <p:spPr>
          <a:xfrm>
            <a:off x="8959380" y="1226251"/>
            <a:ext cx="2881043" cy="1323439"/>
          </a:xfrm>
          <a:prstGeom prst="rect">
            <a:avLst/>
          </a:prstGeom>
          <a:noFill/>
          <a:ln w="12700">
            <a:solidFill>
              <a:schemeClr val="accent1"/>
            </a:solidFill>
          </a:ln>
        </p:spPr>
        <p:txBody>
          <a:bodyPr wrap="square" rtlCol="0">
            <a:spAutoFit/>
          </a:bodyPr>
          <a:lstStyle/>
          <a:p>
            <a:r>
              <a:rPr lang="en-US" sz="2000" b="1" dirty="0" smtClean="0"/>
              <a:t>Competitive Proposal</a:t>
            </a:r>
          </a:p>
          <a:p>
            <a:pPr marL="285750" indent="-285750">
              <a:buFont typeface="Arial" panose="020B0604020202020204" pitchFamily="34" charset="0"/>
              <a:buChar char="•"/>
            </a:pPr>
            <a:r>
              <a:rPr lang="en-US" sz="2000" dirty="0" smtClean="0"/>
              <a:t>Over $150,000.00</a:t>
            </a:r>
          </a:p>
          <a:p>
            <a:pPr marL="285750" indent="-285750">
              <a:buFont typeface="Arial" panose="020B0604020202020204" pitchFamily="34" charset="0"/>
              <a:buChar char="•"/>
            </a:pPr>
            <a:r>
              <a:rPr lang="en-US" sz="2000" b="1" dirty="0" smtClean="0"/>
              <a:t>RFP</a:t>
            </a:r>
            <a:r>
              <a:rPr lang="en-US" sz="2000" dirty="0" smtClean="0"/>
              <a:t> with evaluation methods</a:t>
            </a:r>
            <a:endParaRPr lang="en-US" sz="2000" dirty="0"/>
          </a:p>
        </p:txBody>
      </p:sp>
      <p:sp>
        <p:nvSpPr>
          <p:cNvPr id="11" name="TextBox 10"/>
          <p:cNvSpPr txBox="1"/>
          <p:nvPr/>
        </p:nvSpPr>
        <p:spPr>
          <a:xfrm>
            <a:off x="9205130" y="3820382"/>
            <a:ext cx="2636053" cy="1323439"/>
          </a:xfrm>
          <a:prstGeom prst="rect">
            <a:avLst/>
          </a:prstGeom>
          <a:noFill/>
          <a:ln w="12700">
            <a:solidFill>
              <a:schemeClr val="accent1"/>
            </a:solidFill>
          </a:ln>
        </p:spPr>
        <p:txBody>
          <a:bodyPr wrap="square" rtlCol="0">
            <a:spAutoFit/>
          </a:bodyPr>
          <a:lstStyle/>
          <a:p>
            <a:r>
              <a:rPr lang="en-US" sz="2000" b="1" dirty="0" smtClean="0"/>
              <a:t>Sole source </a:t>
            </a:r>
          </a:p>
          <a:p>
            <a:pPr marL="342900" indent="-342900">
              <a:buFont typeface="Arial" panose="020B0604020202020204" pitchFamily="34" charset="0"/>
              <a:buChar char="•"/>
            </a:pPr>
            <a:r>
              <a:rPr lang="en-US" sz="2000" dirty="0" smtClean="0"/>
              <a:t>Emergency </a:t>
            </a:r>
          </a:p>
          <a:p>
            <a:pPr marL="342900" indent="-342900">
              <a:buFont typeface="Arial" panose="020B0604020202020204" pitchFamily="34" charset="0"/>
              <a:buChar char="•"/>
            </a:pPr>
            <a:r>
              <a:rPr lang="en-US" sz="2000" dirty="0" smtClean="0"/>
              <a:t>No competition</a:t>
            </a:r>
          </a:p>
          <a:p>
            <a:pPr marL="342900" indent="-342900">
              <a:buFont typeface="Arial" panose="020B0604020202020204" pitchFamily="34" charset="0"/>
              <a:buChar char="•"/>
            </a:pPr>
            <a:r>
              <a:rPr lang="en-US" sz="2000" dirty="0" smtClean="0"/>
              <a:t>Justify</a:t>
            </a:r>
          </a:p>
        </p:txBody>
      </p:sp>
      <p:pic>
        <p:nvPicPr>
          <p:cNvPr id="6146" name="Picture 2" descr="Image result for bear c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87057">
            <a:off x="4789711" y="2465087"/>
            <a:ext cx="4521792" cy="463125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a:endCxn id="9" idx="3"/>
          </p:cNvCxnSpPr>
          <p:nvPr/>
        </p:nvCxnSpPr>
        <p:spPr>
          <a:xfrm flipH="1" flipV="1">
            <a:off x="6014831" y="1876745"/>
            <a:ext cx="822352" cy="12311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837182" y="1999855"/>
            <a:ext cx="9351" cy="195935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669175" y="3784233"/>
            <a:ext cx="354716" cy="34995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2" name="Oval 21"/>
          <p:cNvSpPr/>
          <p:nvPr/>
        </p:nvSpPr>
        <p:spPr>
          <a:xfrm>
            <a:off x="5958738" y="4403613"/>
            <a:ext cx="354716" cy="34995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 name="Oval 22"/>
          <p:cNvSpPr/>
          <p:nvPr/>
        </p:nvSpPr>
        <p:spPr>
          <a:xfrm>
            <a:off x="5392030" y="5342659"/>
            <a:ext cx="354716" cy="34995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 name="Oval 23"/>
          <p:cNvSpPr/>
          <p:nvPr/>
        </p:nvSpPr>
        <p:spPr>
          <a:xfrm>
            <a:off x="7589532" y="3619150"/>
            <a:ext cx="354716" cy="34995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5" name="Oval 24"/>
          <p:cNvSpPr/>
          <p:nvPr/>
        </p:nvSpPr>
        <p:spPr>
          <a:xfrm>
            <a:off x="8525663" y="4403613"/>
            <a:ext cx="354716" cy="34995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cxnSp>
        <p:nvCxnSpPr>
          <p:cNvPr id="26" name="Straight Connector 25"/>
          <p:cNvCxnSpPr/>
          <p:nvPr/>
        </p:nvCxnSpPr>
        <p:spPr>
          <a:xfrm>
            <a:off x="6129449" y="3851079"/>
            <a:ext cx="1972" cy="58460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639173" y="3854501"/>
            <a:ext cx="1474837" cy="105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497727" y="5512359"/>
            <a:ext cx="1081394" cy="105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757155" y="2280210"/>
            <a:ext cx="9735" cy="150402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771180" y="2252956"/>
            <a:ext cx="1197550" cy="1216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8703021" y="4578591"/>
            <a:ext cx="502109" cy="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0709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5" grpId="0" animBg="1"/>
      <p:bldP spid="22" grpId="0" animBg="1"/>
      <p:bldP spid="23" grpId="0" animBg="1"/>
      <p:bldP spid="24" grpId="0" animBg="1"/>
      <p:bldP spid="2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Purchases: Applicable Institutional Policies</a:t>
            </a:r>
            <a:endParaRPr lang="en-US" dirty="0"/>
          </a:p>
        </p:txBody>
      </p:sp>
      <p:sp>
        <p:nvSpPr>
          <p:cNvPr id="3" name="Content Placeholder 2"/>
          <p:cNvSpPr>
            <a:spLocks noGrp="1"/>
          </p:cNvSpPr>
          <p:nvPr>
            <p:ph idx="1"/>
          </p:nvPr>
        </p:nvSpPr>
        <p:spPr/>
        <p:txBody>
          <a:bodyPr>
            <a:noAutofit/>
          </a:bodyPr>
          <a:lstStyle/>
          <a:p>
            <a:r>
              <a:rPr lang="en-US" sz="3200" dirty="0" err="1" smtClean="0"/>
              <a:t>Certificación</a:t>
            </a:r>
            <a:r>
              <a:rPr lang="en-US" sz="3200" dirty="0" smtClean="0"/>
              <a:t> 30 2008-2009 (DRAFT)</a:t>
            </a:r>
          </a:p>
          <a:p>
            <a:pPr lvl="1"/>
            <a:r>
              <a:rPr lang="es-ES" sz="2800" dirty="0" smtClean="0"/>
              <a:t>Art. 15.A.2 - En </a:t>
            </a:r>
            <a:r>
              <a:rPr lang="es-ES" sz="2800" dirty="0"/>
              <a:t>compras donde el precio sea igual o mayor de tres mil dólares ($3,000) por transacción, pero menor de ciento cincuenta mil dólares ($150,000) en total, se solicitarán no menos de tres (3) cotizaciones por escrito (ya sea en original, facsímile, correo electrónico, por internet u otro medio adecuado para este propósito</a:t>
            </a:r>
            <a:r>
              <a:rPr lang="es-ES" sz="2800" dirty="0" smtClean="0"/>
              <a:t>).</a:t>
            </a:r>
            <a:endParaRPr lang="en-US" sz="2800" dirty="0"/>
          </a:p>
          <a:p>
            <a:pPr lvl="1"/>
            <a:endParaRPr lang="en-US" sz="2800" dirty="0"/>
          </a:p>
        </p:txBody>
      </p:sp>
    </p:spTree>
    <p:extLst>
      <p:ext uri="{BB962C8B-B14F-4D97-AF65-F5344CB8AC3E}">
        <p14:creationId xmlns:p14="http://schemas.microsoft.com/office/powerpoint/2010/main" val="2005182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Circular 14-18</a:t>
            </a:r>
            <a:r>
              <a:rPr lang="en-US" dirty="0" smtClean="0"/>
              <a:t> (</a:t>
            </a:r>
            <a:r>
              <a:rPr lang="en-US" dirty="0" err="1" smtClean="0"/>
              <a:t>Ammended</a:t>
            </a:r>
            <a:r>
              <a:rPr lang="en-US" dirty="0" smtClean="0"/>
              <a:t>), June 18</a:t>
            </a:r>
            <a:r>
              <a:rPr lang="en-US" baseline="30000" dirty="0" smtClean="0"/>
              <a:t>th</a:t>
            </a:r>
            <a:r>
              <a:rPr lang="en-US" dirty="0" smtClean="0"/>
              <a:t>, 2014 – Equipment Capitalization threshold change</a:t>
            </a:r>
          </a:p>
          <a:p>
            <a:r>
              <a:rPr lang="en-US" b="1" dirty="0" smtClean="0"/>
              <a:t>Circular 14-19</a:t>
            </a:r>
            <a:r>
              <a:rPr lang="en-US" dirty="0" smtClean="0"/>
              <a:t>, June 25</a:t>
            </a:r>
            <a:r>
              <a:rPr lang="en-US" baseline="30000" dirty="0" smtClean="0"/>
              <a:t>th</a:t>
            </a:r>
            <a:r>
              <a:rPr lang="en-US" dirty="0" smtClean="0"/>
              <a:t>, 2014 – Object Codes to account for Circular 14-18</a:t>
            </a:r>
          </a:p>
          <a:p>
            <a:r>
              <a:rPr lang="en-US" b="1" dirty="0" smtClean="0"/>
              <a:t>Circular 15-01</a:t>
            </a:r>
            <a:r>
              <a:rPr lang="en-US" dirty="0" smtClean="0"/>
              <a:t>, July 7</a:t>
            </a:r>
            <a:r>
              <a:rPr lang="en-US" baseline="30000" dirty="0" smtClean="0"/>
              <a:t>th,</a:t>
            </a:r>
            <a:r>
              <a:rPr lang="en-US" dirty="0" smtClean="0"/>
              <a:t> 2014 – Object Codes for shipment and installation of Capital </a:t>
            </a:r>
            <a:r>
              <a:rPr lang="en-US" dirty="0" err="1" smtClean="0"/>
              <a:t>Equipments</a:t>
            </a:r>
            <a:endParaRPr lang="en-US" dirty="0" smtClean="0"/>
          </a:p>
          <a:p>
            <a:endParaRPr lang="en-US" dirty="0"/>
          </a:p>
        </p:txBody>
      </p:sp>
      <p:sp>
        <p:nvSpPr>
          <p:cNvPr id="4" name="Title 1"/>
          <p:cNvSpPr txBox="1">
            <a:spLocks/>
          </p:cNvSpPr>
          <p:nvPr/>
        </p:nvSpPr>
        <p:spPr>
          <a:xfrm>
            <a:off x="1636710" y="-208175"/>
            <a:ext cx="10018713" cy="1752599"/>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Purchases: Applicable Institutional Policies</a:t>
            </a:r>
            <a:endParaRPr lang="en-US" dirty="0"/>
          </a:p>
        </p:txBody>
      </p:sp>
    </p:spTree>
    <p:extLst>
      <p:ext uri="{BB962C8B-B14F-4D97-AF65-F5344CB8AC3E}">
        <p14:creationId xmlns:p14="http://schemas.microsoft.com/office/powerpoint/2010/main" val="17262624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b="1" dirty="0" smtClean="0"/>
              <a:t>Credit Cards</a:t>
            </a:r>
          </a:p>
          <a:p>
            <a:r>
              <a:rPr lang="en-US" sz="2800" b="1" dirty="0" smtClean="0"/>
              <a:t>Circular de </a:t>
            </a:r>
            <a:r>
              <a:rPr lang="en-US" sz="2800" b="1" dirty="0" err="1" smtClean="0"/>
              <a:t>Finanzas</a:t>
            </a:r>
            <a:r>
              <a:rPr lang="en-US" sz="2800" b="1" dirty="0" smtClean="0"/>
              <a:t> 15-25</a:t>
            </a:r>
            <a:r>
              <a:rPr lang="en-US" sz="2800" dirty="0" smtClean="0"/>
              <a:t> – </a:t>
            </a:r>
            <a:r>
              <a:rPr lang="en-US" sz="2800" dirty="0" err="1" smtClean="0"/>
              <a:t>Procedimiento</a:t>
            </a:r>
            <a:r>
              <a:rPr lang="en-US" sz="2800" dirty="0" smtClean="0"/>
              <a:t> </a:t>
            </a:r>
            <a:r>
              <a:rPr lang="en-US" sz="2800" dirty="0" err="1" smtClean="0"/>
              <a:t>uso</a:t>
            </a:r>
            <a:r>
              <a:rPr lang="en-US" sz="2800" dirty="0" smtClean="0"/>
              <a:t> de </a:t>
            </a:r>
            <a:r>
              <a:rPr lang="en-US" sz="2800" dirty="0" err="1" smtClean="0"/>
              <a:t>tarjeta</a:t>
            </a:r>
            <a:r>
              <a:rPr lang="en-US" sz="2800" dirty="0" smtClean="0"/>
              <a:t> de </a:t>
            </a:r>
            <a:r>
              <a:rPr lang="en-US" sz="2800" dirty="0" err="1" smtClean="0"/>
              <a:t>crédito</a:t>
            </a:r>
            <a:endParaRPr lang="en-US" sz="2800" dirty="0" smtClean="0"/>
          </a:p>
          <a:p>
            <a:r>
              <a:rPr lang="en-US" sz="2800" b="1" dirty="0" smtClean="0"/>
              <a:t>Circular de </a:t>
            </a:r>
            <a:r>
              <a:rPr lang="en-US" sz="2800" b="1" dirty="0" err="1" smtClean="0"/>
              <a:t>Finanzas</a:t>
            </a:r>
            <a:r>
              <a:rPr lang="en-US" sz="2800" b="1" dirty="0" smtClean="0"/>
              <a:t> 16-02</a:t>
            </a:r>
            <a:r>
              <a:rPr lang="en-US" sz="2800" dirty="0" smtClean="0"/>
              <a:t> (</a:t>
            </a:r>
            <a:r>
              <a:rPr lang="en-US" sz="2800" dirty="0" err="1" smtClean="0"/>
              <a:t>Ammended</a:t>
            </a:r>
            <a:r>
              <a:rPr lang="en-US" sz="2800" dirty="0" smtClean="0"/>
              <a:t>) –  Increase the monthly limit from $3,000 to $20,000 to PI’s with grants budgets above $1,000,000.</a:t>
            </a:r>
          </a:p>
          <a:p>
            <a:endParaRPr lang="en-US" dirty="0" smtClean="0"/>
          </a:p>
        </p:txBody>
      </p:sp>
      <p:sp>
        <p:nvSpPr>
          <p:cNvPr id="5" name="Title 1"/>
          <p:cNvSpPr txBox="1">
            <a:spLocks/>
          </p:cNvSpPr>
          <p:nvPr/>
        </p:nvSpPr>
        <p:spPr>
          <a:xfrm>
            <a:off x="1636710" y="-208175"/>
            <a:ext cx="10018713" cy="1752599"/>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Purchases: Applicable Institutional Policies</a:t>
            </a:r>
            <a:endParaRPr lang="en-US" dirty="0"/>
          </a:p>
        </p:txBody>
      </p:sp>
    </p:spTree>
    <p:extLst>
      <p:ext uri="{BB962C8B-B14F-4D97-AF65-F5344CB8AC3E}">
        <p14:creationId xmlns:p14="http://schemas.microsoft.com/office/powerpoint/2010/main" val="444938263"/>
      </p:ext>
    </p:extLst>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b="1" dirty="0" smtClean="0"/>
              <a:t>Circular ORCI 17-02</a:t>
            </a:r>
            <a:r>
              <a:rPr lang="en-US" sz="2800" dirty="0" smtClean="0"/>
              <a:t> – </a:t>
            </a:r>
            <a:r>
              <a:rPr lang="en-US" sz="2800" dirty="0" err="1" smtClean="0"/>
              <a:t>Periodos</a:t>
            </a:r>
            <a:r>
              <a:rPr lang="en-US" sz="2800" dirty="0" smtClean="0"/>
              <a:t> </a:t>
            </a:r>
            <a:r>
              <a:rPr lang="en-US" sz="2800" dirty="0" err="1" smtClean="0"/>
              <a:t>Límites</a:t>
            </a:r>
            <a:r>
              <a:rPr lang="en-US" sz="2800" dirty="0" smtClean="0"/>
              <a:t> de </a:t>
            </a:r>
            <a:r>
              <a:rPr lang="en-US" sz="2800" dirty="0" err="1" smtClean="0"/>
              <a:t>Adquisiciones</a:t>
            </a:r>
            <a:r>
              <a:rPr lang="en-US" sz="2800" dirty="0" smtClean="0"/>
              <a:t> </a:t>
            </a:r>
            <a:r>
              <a:rPr lang="en-US" sz="2800" dirty="0" err="1" smtClean="0"/>
              <a:t>Cargadas</a:t>
            </a:r>
            <a:r>
              <a:rPr lang="en-US" sz="2800" dirty="0" smtClean="0"/>
              <a:t> a </a:t>
            </a:r>
            <a:r>
              <a:rPr lang="en-US" sz="2800" dirty="0" err="1" smtClean="0"/>
              <a:t>Proyectos</a:t>
            </a:r>
            <a:r>
              <a:rPr lang="en-US" sz="2800" dirty="0" smtClean="0"/>
              <a:t> </a:t>
            </a:r>
            <a:r>
              <a:rPr lang="en-US" sz="2800" dirty="0" err="1" smtClean="0"/>
              <a:t>Federales</a:t>
            </a:r>
            <a:r>
              <a:rPr lang="en-US" sz="2800" dirty="0" smtClean="0"/>
              <a:t> </a:t>
            </a:r>
          </a:p>
          <a:p>
            <a:pPr lvl="1"/>
            <a:r>
              <a:rPr lang="en-US" sz="2400" dirty="0" smtClean="0"/>
              <a:t>Internal control measures included in this circular are applicable only to final project closeout.</a:t>
            </a:r>
          </a:p>
          <a:p>
            <a:pPr lvl="1"/>
            <a:r>
              <a:rPr lang="en-US" sz="2400" dirty="0" smtClean="0"/>
              <a:t>90 days before the  period of performance end, purchases will not be allowed unless</a:t>
            </a:r>
            <a:r>
              <a:rPr lang="en-US" sz="2400" dirty="0"/>
              <a:t>:</a:t>
            </a:r>
            <a:endParaRPr lang="en-US" sz="2400" dirty="0" smtClean="0"/>
          </a:p>
          <a:p>
            <a:pPr lvl="2"/>
            <a:r>
              <a:rPr lang="en-US" sz="2000" dirty="0" smtClean="0"/>
              <a:t>Approved no-cost extension</a:t>
            </a:r>
          </a:p>
          <a:p>
            <a:pPr lvl="2"/>
            <a:r>
              <a:rPr lang="en-US" sz="2000" dirty="0" smtClean="0"/>
              <a:t>Capital Equipment  - Sponsored Agency prior approval </a:t>
            </a:r>
          </a:p>
          <a:p>
            <a:pPr lvl="2"/>
            <a:r>
              <a:rPr lang="en-US" sz="2000" dirty="0" smtClean="0"/>
              <a:t>Materials and non-capital equipment – Justification letter</a:t>
            </a:r>
          </a:p>
          <a:p>
            <a:pPr lvl="2"/>
            <a:endParaRPr lang="en-US" sz="2000" dirty="0"/>
          </a:p>
        </p:txBody>
      </p:sp>
      <p:sp>
        <p:nvSpPr>
          <p:cNvPr id="5" name="Title 1"/>
          <p:cNvSpPr txBox="1">
            <a:spLocks/>
          </p:cNvSpPr>
          <p:nvPr/>
        </p:nvSpPr>
        <p:spPr>
          <a:xfrm>
            <a:off x="1636710" y="-208175"/>
            <a:ext cx="10018713" cy="1752599"/>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Purchases: Applicable Institutional Policies</a:t>
            </a:r>
            <a:endParaRPr lang="en-US" dirty="0"/>
          </a:p>
        </p:txBody>
      </p:sp>
    </p:spTree>
    <p:extLst>
      <p:ext uri="{BB962C8B-B14F-4D97-AF65-F5344CB8AC3E}">
        <p14:creationId xmlns:p14="http://schemas.microsoft.com/office/powerpoint/2010/main" val="17659414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6479752" y="1696173"/>
            <a:ext cx="5102714" cy="4354885"/>
          </a:xfrm>
          <a:prstGeom prst="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s-ES_tradnl" sz="1200"/>
          </a:p>
        </p:txBody>
      </p:sp>
      <p:sp>
        <p:nvSpPr>
          <p:cNvPr id="40" name="Rectangle 39"/>
          <p:cNvSpPr/>
          <p:nvPr/>
        </p:nvSpPr>
        <p:spPr>
          <a:xfrm>
            <a:off x="1484310" y="1696173"/>
            <a:ext cx="4833730" cy="4354885"/>
          </a:xfrm>
          <a:prstGeom prst="rect">
            <a:avLst/>
          </a:prstGeom>
          <a:ln>
            <a:solidFill>
              <a:schemeClr val="accent1">
                <a:lumMod val="75000"/>
              </a:schemeClr>
            </a:solidFill>
          </a:ln>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s-ES_tradnl" sz="1200"/>
          </a:p>
        </p:txBody>
      </p:sp>
      <p:sp>
        <p:nvSpPr>
          <p:cNvPr id="2" name="Title 1"/>
          <p:cNvSpPr>
            <a:spLocks noGrp="1"/>
          </p:cNvSpPr>
          <p:nvPr>
            <p:ph type="title"/>
          </p:nvPr>
        </p:nvSpPr>
        <p:spPr/>
        <p:txBody>
          <a:bodyPr/>
          <a:lstStyle/>
          <a:p>
            <a:r>
              <a:rPr lang="es-ES_tradnl" sz="3600" dirty="0" err="1" smtClean="0"/>
              <a:t>Purchases</a:t>
            </a:r>
            <a:r>
              <a:rPr lang="es-ES_tradnl" sz="3600" dirty="0" smtClean="0"/>
              <a:t>: </a:t>
            </a:r>
            <a:r>
              <a:rPr lang="es-ES_tradnl" sz="3600" dirty="0" err="1" smtClean="0"/>
              <a:t>Equipment</a:t>
            </a:r>
            <a:r>
              <a:rPr lang="es-ES_tradnl" sz="3600" dirty="0" smtClean="0"/>
              <a:t> vs </a:t>
            </a:r>
            <a:r>
              <a:rPr lang="es-ES_tradnl" sz="3600" dirty="0" err="1" smtClean="0"/>
              <a:t>Materials</a:t>
            </a:r>
            <a:endParaRPr lang="es-ES_tradnl" sz="3600" dirty="0"/>
          </a:p>
        </p:txBody>
      </p:sp>
      <p:sp>
        <p:nvSpPr>
          <p:cNvPr id="10" name="Up Arrow 9"/>
          <p:cNvSpPr/>
          <p:nvPr/>
        </p:nvSpPr>
        <p:spPr>
          <a:xfrm>
            <a:off x="2960272" y="2393460"/>
            <a:ext cx="546652" cy="1828799"/>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_tradnl" sz="1200"/>
          </a:p>
        </p:txBody>
      </p:sp>
      <p:sp>
        <p:nvSpPr>
          <p:cNvPr id="11" name="Up Arrow 10"/>
          <p:cNvSpPr/>
          <p:nvPr/>
        </p:nvSpPr>
        <p:spPr>
          <a:xfrm rot="10800000">
            <a:off x="2960272" y="4222259"/>
            <a:ext cx="546652" cy="18287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12" name="TextBox 11"/>
          <p:cNvSpPr txBox="1"/>
          <p:nvPr/>
        </p:nvSpPr>
        <p:spPr>
          <a:xfrm>
            <a:off x="3889613" y="3920758"/>
            <a:ext cx="1863586" cy="523220"/>
          </a:xfrm>
          <a:prstGeom prst="rect">
            <a:avLst/>
          </a:prstGeom>
          <a:noFill/>
        </p:spPr>
        <p:txBody>
          <a:bodyPr wrap="square" rtlCol="0" anchor="ctr">
            <a:spAutoFit/>
          </a:bodyPr>
          <a:lstStyle/>
          <a:p>
            <a:r>
              <a:rPr lang="es-ES_tradnl" sz="2800" dirty="0" smtClean="0">
                <a:solidFill>
                  <a:srgbClr val="FF0000"/>
                </a:solidFill>
              </a:rPr>
              <a:t>$5,000.00</a:t>
            </a:r>
            <a:endParaRPr lang="es-ES_tradnl" sz="2800" dirty="0">
              <a:solidFill>
                <a:srgbClr val="FF0000"/>
              </a:solidFill>
            </a:endParaRPr>
          </a:p>
        </p:txBody>
      </p:sp>
      <p:sp>
        <p:nvSpPr>
          <p:cNvPr id="13" name="Right Brace 12"/>
          <p:cNvSpPr/>
          <p:nvPr/>
        </p:nvSpPr>
        <p:spPr>
          <a:xfrm>
            <a:off x="3506924" y="2687503"/>
            <a:ext cx="491986" cy="1494866"/>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_tradnl" sz="1200"/>
          </a:p>
        </p:txBody>
      </p:sp>
      <p:sp>
        <p:nvSpPr>
          <p:cNvPr id="15" name="TextBox 14"/>
          <p:cNvSpPr txBox="1"/>
          <p:nvPr/>
        </p:nvSpPr>
        <p:spPr>
          <a:xfrm>
            <a:off x="3969159" y="3108690"/>
            <a:ext cx="2371998" cy="523220"/>
          </a:xfrm>
          <a:prstGeom prst="rect">
            <a:avLst/>
          </a:prstGeom>
          <a:noFill/>
        </p:spPr>
        <p:txBody>
          <a:bodyPr wrap="square" rtlCol="0">
            <a:spAutoFit/>
          </a:bodyPr>
          <a:lstStyle/>
          <a:p>
            <a:r>
              <a:rPr lang="es-ES_tradnl" sz="2800" smtClean="0"/>
              <a:t>Equipment</a:t>
            </a:r>
            <a:endParaRPr lang="es-ES_tradnl" sz="2800" dirty="0"/>
          </a:p>
        </p:txBody>
      </p:sp>
      <p:sp>
        <p:nvSpPr>
          <p:cNvPr id="16" name="Right Brace 15"/>
          <p:cNvSpPr/>
          <p:nvPr/>
        </p:nvSpPr>
        <p:spPr>
          <a:xfrm>
            <a:off x="3506924" y="4273809"/>
            <a:ext cx="491986" cy="151048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_tradnl" sz="1200"/>
          </a:p>
        </p:txBody>
      </p:sp>
      <p:sp>
        <p:nvSpPr>
          <p:cNvPr id="17" name="TextBox 16"/>
          <p:cNvSpPr txBox="1"/>
          <p:nvPr/>
        </p:nvSpPr>
        <p:spPr>
          <a:xfrm>
            <a:off x="3998910" y="4730831"/>
            <a:ext cx="1977887" cy="523220"/>
          </a:xfrm>
          <a:prstGeom prst="rect">
            <a:avLst/>
          </a:prstGeom>
          <a:noFill/>
        </p:spPr>
        <p:txBody>
          <a:bodyPr wrap="square" rtlCol="0">
            <a:spAutoFit/>
          </a:bodyPr>
          <a:lstStyle/>
          <a:p>
            <a:r>
              <a:rPr lang="es-ES_tradnl" sz="2800" dirty="0" err="1" smtClean="0"/>
              <a:t>Materials</a:t>
            </a:r>
            <a:endParaRPr lang="es-ES_tradnl" sz="2800" dirty="0"/>
          </a:p>
        </p:txBody>
      </p:sp>
      <p:sp>
        <p:nvSpPr>
          <p:cNvPr id="18" name="TextBox 17"/>
          <p:cNvSpPr txBox="1"/>
          <p:nvPr/>
        </p:nvSpPr>
        <p:spPr>
          <a:xfrm>
            <a:off x="1484310" y="1696173"/>
            <a:ext cx="4833730" cy="523220"/>
          </a:xfrm>
          <a:prstGeom prst="rect">
            <a:avLst/>
          </a:prstGeom>
          <a:solidFill>
            <a:srgbClr val="00B050"/>
          </a:solidFill>
        </p:spPr>
        <p:txBody>
          <a:bodyPr wrap="square" rtlCol="0">
            <a:spAutoFit/>
          </a:bodyPr>
          <a:lstStyle/>
          <a:p>
            <a:pPr algn="ctr"/>
            <a:r>
              <a:rPr lang="es-ES_tradnl" sz="2800" dirty="0" smtClean="0"/>
              <a:t>FEDERAL</a:t>
            </a:r>
            <a:endParaRPr lang="es-ES_tradnl" sz="2800" dirty="0"/>
          </a:p>
        </p:txBody>
      </p:sp>
      <p:sp>
        <p:nvSpPr>
          <p:cNvPr id="19" name="TextBox 18"/>
          <p:cNvSpPr txBox="1"/>
          <p:nvPr/>
        </p:nvSpPr>
        <p:spPr>
          <a:xfrm>
            <a:off x="6479753" y="1707515"/>
            <a:ext cx="5102714" cy="523220"/>
          </a:xfrm>
          <a:prstGeom prst="rect">
            <a:avLst/>
          </a:prstGeom>
          <a:solidFill>
            <a:srgbClr val="00B0F0"/>
          </a:solidFill>
        </p:spPr>
        <p:txBody>
          <a:bodyPr wrap="square" rtlCol="0">
            <a:spAutoFit/>
          </a:bodyPr>
          <a:lstStyle/>
          <a:p>
            <a:pPr algn="ctr"/>
            <a:r>
              <a:rPr lang="es-ES_tradnl" sz="2800" dirty="0" smtClean="0"/>
              <a:t>UPR</a:t>
            </a:r>
            <a:endParaRPr lang="es-ES_tradnl" sz="2800" dirty="0"/>
          </a:p>
        </p:txBody>
      </p:sp>
      <p:cxnSp>
        <p:nvCxnSpPr>
          <p:cNvPr id="7" name="Straight Connector 6"/>
          <p:cNvCxnSpPr/>
          <p:nvPr/>
        </p:nvCxnSpPr>
        <p:spPr>
          <a:xfrm>
            <a:off x="2913558" y="4222259"/>
            <a:ext cx="985960" cy="11660"/>
          </a:xfrm>
          <a:prstGeom prst="line">
            <a:avLst/>
          </a:prstGeom>
          <a:ln w="82550"/>
        </p:spPr>
        <p:style>
          <a:lnRef idx="3">
            <a:schemeClr val="accent4"/>
          </a:lnRef>
          <a:fillRef idx="0">
            <a:schemeClr val="accent4"/>
          </a:fillRef>
          <a:effectRef idx="2">
            <a:schemeClr val="accent4"/>
          </a:effectRef>
          <a:fontRef idx="minor">
            <a:schemeClr val="tx1"/>
          </a:fontRef>
        </p:style>
      </p:cxnSp>
      <p:sp>
        <p:nvSpPr>
          <p:cNvPr id="25" name="Up Arrow 24"/>
          <p:cNvSpPr/>
          <p:nvPr/>
        </p:nvSpPr>
        <p:spPr>
          <a:xfrm>
            <a:off x="6817714" y="2382918"/>
            <a:ext cx="546652" cy="885051"/>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_tradnl" sz="1200"/>
          </a:p>
        </p:txBody>
      </p:sp>
      <p:sp>
        <p:nvSpPr>
          <p:cNvPr id="26" name="TextBox 25"/>
          <p:cNvSpPr txBox="1"/>
          <p:nvPr/>
        </p:nvSpPr>
        <p:spPr>
          <a:xfrm>
            <a:off x="7581898" y="3083733"/>
            <a:ext cx="1319252" cy="369332"/>
          </a:xfrm>
          <a:prstGeom prst="rect">
            <a:avLst/>
          </a:prstGeom>
          <a:noFill/>
        </p:spPr>
        <p:txBody>
          <a:bodyPr wrap="square" rtlCol="0" anchor="ctr">
            <a:spAutoFit/>
          </a:bodyPr>
          <a:lstStyle/>
          <a:p>
            <a:r>
              <a:rPr lang="es-ES_tradnl" sz="1800" dirty="0" smtClean="0">
                <a:solidFill>
                  <a:srgbClr val="FF0000"/>
                </a:solidFill>
              </a:rPr>
              <a:t>$5,000.00</a:t>
            </a:r>
            <a:endParaRPr lang="es-ES_tradnl" sz="1800" dirty="0">
              <a:solidFill>
                <a:srgbClr val="FF0000"/>
              </a:solidFill>
            </a:endParaRPr>
          </a:p>
        </p:txBody>
      </p:sp>
      <p:sp>
        <p:nvSpPr>
          <p:cNvPr id="27" name="TextBox 26"/>
          <p:cNvSpPr txBox="1"/>
          <p:nvPr/>
        </p:nvSpPr>
        <p:spPr>
          <a:xfrm>
            <a:off x="7584020" y="3879060"/>
            <a:ext cx="1306929" cy="369332"/>
          </a:xfrm>
          <a:prstGeom prst="rect">
            <a:avLst/>
          </a:prstGeom>
          <a:noFill/>
        </p:spPr>
        <p:txBody>
          <a:bodyPr wrap="square" rtlCol="0" anchor="ctr">
            <a:spAutoFit/>
          </a:bodyPr>
          <a:lstStyle/>
          <a:p>
            <a:r>
              <a:rPr lang="es-ES_tradnl" sz="1800" dirty="0" smtClean="0">
                <a:solidFill>
                  <a:srgbClr val="FF0000"/>
                </a:solidFill>
              </a:rPr>
              <a:t>$1,000.00</a:t>
            </a:r>
            <a:endParaRPr lang="es-ES_tradnl" sz="1800" dirty="0">
              <a:solidFill>
                <a:srgbClr val="FF0000"/>
              </a:solidFill>
            </a:endParaRPr>
          </a:p>
        </p:txBody>
      </p:sp>
      <p:sp>
        <p:nvSpPr>
          <p:cNvPr id="29" name="Right Brace 28"/>
          <p:cNvSpPr/>
          <p:nvPr/>
        </p:nvSpPr>
        <p:spPr>
          <a:xfrm>
            <a:off x="7364366" y="2665526"/>
            <a:ext cx="491986" cy="600206"/>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_tradnl" sz="1200"/>
          </a:p>
        </p:txBody>
      </p:sp>
      <p:sp>
        <p:nvSpPr>
          <p:cNvPr id="30" name="TextBox 29"/>
          <p:cNvSpPr txBox="1"/>
          <p:nvPr/>
        </p:nvSpPr>
        <p:spPr>
          <a:xfrm>
            <a:off x="7840922" y="2665526"/>
            <a:ext cx="3612336" cy="523220"/>
          </a:xfrm>
          <a:prstGeom prst="rect">
            <a:avLst/>
          </a:prstGeom>
          <a:noFill/>
        </p:spPr>
        <p:txBody>
          <a:bodyPr wrap="square" rtlCol="0">
            <a:spAutoFit/>
          </a:bodyPr>
          <a:lstStyle/>
          <a:p>
            <a:r>
              <a:rPr lang="es-ES_tradnl" sz="2800" dirty="0" smtClean="0"/>
              <a:t>Capital </a:t>
            </a:r>
            <a:r>
              <a:rPr lang="es-ES_tradnl" sz="2800" dirty="0" err="1" smtClean="0"/>
              <a:t>Equipment</a:t>
            </a:r>
            <a:endParaRPr lang="es-ES_tradnl" sz="2800" dirty="0"/>
          </a:p>
        </p:txBody>
      </p:sp>
      <p:sp>
        <p:nvSpPr>
          <p:cNvPr id="31" name="Rectangle 30"/>
          <p:cNvSpPr/>
          <p:nvPr/>
        </p:nvSpPr>
        <p:spPr>
          <a:xfrm>
            <a:off x="6950831" y="3319519"/>
            <a:ext cx="278296" cy="751615"/>
          </a:xfrm>
          <a:prstGeom prst="rect">
            <a:avLst/>
          </a:prstGeom>
          <a:ln w="15875">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_tradnl" sz="1200"/>
          </a:p>
        </p:txBody>
      </p:sp>
      <p:cxnSp>
        <p:nvCxnSpPr>
          <p:cNvPr id="21" name="Straight Connector 20"/>
          <p:cNvCxnSpPr/>
          <p:nvPr/>
        </p:nvCxnSpPr>
        <p:spPr>
          <a:xfrm>
            <a:off x="6598060" y="3307859"/>
            <a:ext cx="985960" cy="11660"/>
          </a:xfrm>
          <a:prstGeom prst="line">
            <a:avLst/>
          </a:prstGeom>
          <a:ln w="82550"/>
        </p:spPr>
        <p:style>
          <a:lnRef idx="3">
            <a:schemeClr val="accent4"/>
          </a:lnRef>
          <a:fillRef idx="0">
            <a:schemeClr val="accent4"/>
          </a:fillRef>
          <a:effectRef idx="2">
            <a:schemeClr val="accent4"/>
          </a:effectRef>
          <a:fontRef idx="minor">
            <a:schemeClr val="tx1"/>
          </a:fontRef>
        </p:style>
      </p:cxnSp>
      <p:sp>
        <p:nvSpPr>
          <p:cNvPr id="33" name="TextBox 32"/>
          <p:cNvSpPr txBox="1"/>
          <p:nvPr/>
        </p:nvSpPr>
        <p:spPr>
          <a:xfrm>
            <a:off x="7806755" y="3437896"/>
            <a:ext cx="1659974" cy="461665"/>
          </a:xfrm>
          <a:prstGeom prst="rect">
            <a:avLst/>
          </a:prstGeom>
          <a:noFill/>
        </p:spPr>
        <p:txBody>
          <a:bodyPr wrap="square" rtlCol="0">
            <a:spAutoFit/>
          </a:bodyPr>
          <a:lstStyle/>
          <a:p>
            <a:r>
              <a:rPr lang="es-ES_tradnl" sz="2400" smtClean="0"/>
              <a:t>Equipment</a:t>
            </a:r>
            <a:endParaRPr lang="es-ES_tradnl" sz="2400" dirty="0"/>
          </a:p>
        </p:txBody>
      </p:sp>
      <p:sp>
        <p:nvSpPr>
          <p:cNvPr id="34" name="Up Arrow 33"/>
          <p:cNvSpPr/>
          <p:nvPr/>
        </p:nvSpPr>
        <p:spPr>
          <a:xfrm rot="10800000">
            <a:off x="6817714" y="4114387"/>
            <a:ext cx="546652" cy="19366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35" name="Right Brace 34"/>
          <p:cNvSpPr/>
          <p:nvPr/>
        </p:nvSpPr>
        <p:spPr>
          <a:xfrm>
            <a:off x="7364366" y="4134537"/>
            <a:ext cx="491986" cy="1649751"/>
          </a:xfrm>
          <a:prstGeom prst="rightBrace">
            <a:avLst>
              <a:gd name="adj1" fmla="val 8333"/>
              <a:gd name="adj2" fmla="val 7763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_tradnl" sz="1200"/>
          </a:p>
        </p:txBody>
      </p:sp>
      <p:sp>
        <p:nvSpPr>
          <p:cNvPr id="36" name="TextBox 35"/>
          <p:cNvSpPr txBox="1"/>
          <p:nvPr/>
        </p:nvSpPr>
        <p:spPr>
          <a:xfrm>
            <a:off x="7806755" y="5114547"/>
            <a:ext cx="1977887" cy="523220"/>
          </a:xfrm>
          <a:prstGeom prst="rect">
            <a:avLst/>
          </a:prstGeom>
          <a:noFill/>
        </p:spPr>
        <p:txBody>
          <a:bodyPr wrap="square" rtlCol="0">
            <a:spAutoFit/>
          </a:bodyPr>
          <a:lstStyle/>
          <a:p>
            <a:r>
              <a:rPr lang="es-ES_tradnl" sz="2800" dirty="0" err="1" smtClean="0"/>
              <a:t>Materials</a:t>
            </a:r>
            <a:endParaRPr lang="es-ES_tradnl" sz="2800" dirty="0"/>
          </a:p>
        </p:txBody>
      </p:sp>
      <p:sp>
        <p:nvSpPr>
          <p:cNvPr id="37" name="Rectangle 36"/>
          <p:cNvSpPr/>
          <p:nvPr/>
        </p:nvSpPr>
        <p:spPr>
          <a:xfrm>
            <a:off x="7090111" y="4114388"/>
            <a:ext cx="139016" cy="859129"/>
          </a:xfrm>
          <a:prstGeom prst="rect">
            <a:avLst/>
          </a:prstGeom>
          <a:ln w="158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_tradnl" sz="1200"/>
          </a:p>
        </p:txBody>
      </p:sp>
      <p:cxnSp>
        <p:nvCxnSpPr>
          <p:cNvPr id="22" name="Straight Connector 21"/>
          <p:cNvCxnSpPr/>
          <p:nvPr/>
        </p:nvCxnSpPr>
        <p:spPr>
          <a:xfrm>
            <a:off x="6598060" y="4071134"/>
            <a:ext cx="985960" cy="11660"/>
          </a:xfrm>
          <a:prstGeom prst="line">
            <a:avLst/>
          </a:prstGeom>
          <a:ln w="82550"/>
        </p:spPr>
        <p:style>
          <a:lnRef idx="3">
            <a:schemeClr val="accent4"/>
          </a:lnRef>
          <a:fillRef idx="0">
            <a:schemeClr val="accent4"/>
          </a:fillRef>
          <a:effectRef idx="2">
            <a:schemeClr val="accent4"/>
          </a:effectRef>
          <a:fontRef idx="minor">
            <a:schemeClr val="tx1"/>
          </a:fontRef>
        </p:style>
      </p:cxnSp>
      <p:sp>
        <p:nvSpPr>
          <p:cNvPr id="32" name="Right Brace 31"/>
          <p:cNvSpPr/>
          <p:nvPr/>
        </p:nvSpPr>
        <p:spPr>
          <a:xfrm>
            <a:off x="7364366" y="3378900"/>
            <a:ext cx="491986" cy="652344"/>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_tradnl" sz="1200"/>
          </a:p>
        </p:txBody>
      </p:sp>
      <p:cxnSp>
        <p:nvCxnSpPr>
          <p:cNvPr id="23" name="Straight Connector 22"/>
          <p:cNvCxnSpPr/>
          <p:nvPr/>
        </p:nvCxnSpPr>
        <p:spPr>
          <a:xfrm>
            <a:off x="7117379" y="4973517"/>
            <a:ext cx="985960" cy="11660"/>
          </a:xfrm>
          <a:prstGeom prst="line">
            <a:avLst/>
          </a:prstGeom>
          <a:ln w="82550"/>
        </p:spPr>
        <p:style>
          <a:lnRef idx="3">
            <a:schemeClr val="accent4"/>
          </a:lnRef>
          <a:fillRef idx="0">
            <a:schemeClr val="accent4"/>
          </a:fillRef>
          <a:effectRef idx="2">
            <a:schemeClr val="accent4"/>
          </a:effectRef>
          <a:fontRef idx="minor">
            <a:schemeClr val="tx1"/>
          </a:fontRef>
        </p:style>
      </p:cxnSp>
      <p:sp>
        <p:nvSpPr>
          <p:cNvPr id="38" name="Right Brace 37"/>
          <p:cNvSpPr/>
          <p:nvPr/>
        </p:nvSpPr>
        <p:spPr>
          <a:xfrm>
            <a:off x="8760910" y="3319519"/>
            <a:ext cx="491986" cy="1568664"/>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_tradnl" sz="1200"/>
          </a:p>
        </p:txBody>
      </p:sp>
      <p:sp>
        <p:nvSpPr>
          <p:cNvPr id="39" name="TextBox 38"/>
          <p:cNvSpPr txBox="1"/>
          <p:nvPr/>
        </p:nvSpPr>
        <p:spPr>
          <a:xfrm>
            <a:off x="9224402" y="3852777"/>
            <a:ext cx="2393392" cy="461665"/>
          </a:xfrm>
          <a:prstGeom prst="rect">
            <a:avLst/>
          </a:prstGeom>
          <a:noFill/>
        </p:spPr>
        <p:txBody>
          <a:bodyPr wrap="square" rtlCol="0">
            <a:spAutoFit/>
          </a:bodyPr>
          <a:lstStyle/>
          <a:p>
            <a:r>
              <a:rPr lang="es-ES_tradnl" sz="2400" dirty="0" err="1" smtClean="0"/>
              <a:t>Computers</a:t>
            </a:r>
            <a:endParaRPr lang="es-ES_tradnl" sz="2400" dirty="0"/>
          </a:p>
        </p:txBody>
      </p:sp>
      <p:sp>
        <p:nvSpPr>
          <p:cNvPr id="28" name="TextBox 27"/>
          <p:cNvSpPr txBox="1"/>
          <p:nvPr/>
        </p:nvSpPr>
        <p:spPr>
          <a:xfrm>
            <a:off x="8103339" y="4735942"/>
            <a:ext cx="1160892" cy="369332"/>
          </a:xfrm>
          <a:prstGeom prst="rect">
            <a:avLst/>
          </a:prstGeom>
          <a:noFill/>
        </p:spPr>
        <p:txBody>
          <a:bodyPr wrap="square" rtlCol="0" anchor="ctr">
            <a:spAutoFit/>
          </a:bodyPr>
          <a:lstStyle/>
          <a:p>
            <a:r>
              <a:rPr lang="es-ES_tradnl" sz="1800" dirty="0" smtClean="0">
                <a:solidFill>
                  <a:srgbClr val="FF0000"/>
                </a:solidFill>
              </a:rPr>
              <a:t>$500.00</a:t>
            </a:r>
            <a:endParaRPr lang="es-ES_tradnl" sz="1800" dirty="0">
              <a:solidFill>
                <a:srgbClr val="FF0000"/>
              </a:solidFill>
            </a:endParaRPr>
          </a:p>
        </p:txBody>
      </p:sp>
    </p:spTree>
    <p:extLst>
      <p:ext uri="{BB962C8B-B14F-4D97-AF65-F5344CB8AC3E}">
        <p14:creationId xmlns:p14="http://schemas.microsoft.com/office/powerpoint/2010/main" val="13999502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ppt_x"/>
                                          </p:val>
                                        </p:tav>
                                        <p:tav tm="100000">
                                          <p:val>
                                            <p:strVal val="#ppt_x"/>
                                          </p:val>
                                        </p:tav>
                                      </p:tavLst>
                                    </p:anim>
                                    <p:anim calcmode="lin" valueType="num">
                                      <p:cBhvr additive="base">
                                        <p:cTn id="8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ppt_x"/>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additive="base">
                                        <p:cTn id="93" dur="500" fill="hold"/>
                                        <p:tgtEl>
                                          <p:spTgt spid="27"/>
                                        </p:tgtEl>
                                        <p:attrNameLst>
                                          <p:attrName>ppt_x</p:attrName>
                                        </p:attrNameLst>
                                      </p:cBhvr>
                                      <p:tavLst>
                                        <p:tav tm="0">
                                          <p:val>
                                            <p:strVal val="#ppt_x"/>
                                          </p:val>
                                        </p:tav>
                                        <p:tav tm="100000">
                                          <p:val>
                                            <p:strVal val="#ppt_x"/>
                                          </p:val>
                                        </p:tav>
                                      </p:tavLst>
                                    </p:anim>
                                    <p:anim calcmode="lin" valueType="num">
                                      <p:cBhvr additive="base">
                                        <p:cTn id="94" dur="500" fill="hold"/>
                                        <p:tgtEl>
                                          <p:spTgt spid="2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additive="base">
                                        <p:cTn id="105" dur="500" fill="hold"/>
                                        <p:tgtEl>
                                          <p:spTgt spid="31"/>
                                        </p:tgtEl>
                                        <p:attrNameLst>
                                          <p:attrName>ppt_x</p:attrName>
                                        </p:attrNameLst>
                                      </p:cBhvr>
                                      <p:tavLst>
                                        <p:tav tm="0">
                                          <p:val>
                                            <p:strVal val="#ppt_x"/>
                                          </p:val>
                                        </p:tav>
                                        <p:tav tm="100000">
                                          <p:val>
                                            <p:strVal val="#ppt_x"/>
                                          </p:val>
                                        </p:tav>
                                      </p:tavLst>
                                    </p:anim>
                                    <p:anim calcmode="lin" valueType="num">
                                      <p:cBhvr additive="base">
                                        <p:cTn id="10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500" fill="hold"/>
                                        <p:tgtEl>
                                          <p:spTgt spid="37"/>
                                        </p:tgtEl>
                                        <p:attrNameLst>
                                          <p:attrName>ppt_x</p:attrName>
                                        </p:attrNameLst>
                                      </p:cBhvr>
                                      <p:tavLst>
                                        <p:tav tm="0">
                                          <p:val>
                                            <p:strVal val="#ppt_x"/>
                                          </p:val>
                                        </p:tav>
                                        <p:tav tm="100000">
                                          <p:val>
                                            <p:strVal val="#ppt_x"/>
                                          </p:val>
                                        </p:tav>
                                      </p:tavLst>
                                    </p:anim>
                                    <p:anim calcmode="lin" valueType="num">
                                      <p:cBhvr additive="base">
                                        <p:cTn id="112" dur="5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8"/>
                                        </p:tgtEl>
                                        <p:attrNameLst>
                                          <p:attrName>style.visibility</p:attrName>
                                        </p:attrNameLst>
                                      </p:cBhvr>
                                      <p:to>
                                        <p:strVal val="visible"/>
                                      </p:to>
                                    </p:set>
                                    <p:anim calcmode="lin" valueType="num">
                                      <p:cBhvr additive="base">
                                        <p:cTn id="119" dur="500" fill="hold"/>
                                        <p:tgtEl>
                                          <p:spTgt spid="28"/>
                                        </p:tgtEl>
                                        <p:attrNameLst>
                                          <p:attrName>ppt_x</p:attrName>
                                        </p:attrNameLst>
                                      </p:cBhvr>
                                      <p:tavLst>
                                        <p:tav tm="0">
                                          <p:val>
                                            <p:strVal val="#ppt_x"/>
                                          </p:val>
                                        </p:tav>
                                        <p:tav tm="100000">
                                          <p:val>
                                            <p:strVal val="#ppt_x"/>
                                          </p:val>
                                        </p:tav>
                                      </p:tavLst>
                                    </p:anim>
                                    <p:anim calcmode="lin" valueType="num">
                                      <p:cBhvr additive="base">
                                        <p:cTn id="120" dur="500" fill="hold"/>
                                        <p:tgtEl>
                                          <p:spTgt spid="2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additive="base">
                                        <p:cTn id="123" dur="500" fill="hold"/>
                                        <p:tgtEl>
                                          <p:spTgt spid="38"/>
                                        </p:tgtEl>
                                        <p:attrNameLst>
                                          <p:attrName>ppt_x</p:attrName>
                                        </p:attrNameLst>
                                      </p:cBhvr>
                                      <p:tavLst>
                                        <p:tav tm="0">
                                          <p:val>
                                            <p:strVal val="#ppt_x"/>
                                          </p:val>
                                        </p:tav>
                                        <p:tav tm="100000">
                                          <p:val>
                                            <p:strVal val="#ppt_x"/>
                                          </p:val>
                                        </p:tav>
                                      </p:tavLst>
                                    </p:anim>
                                    <p:anim calcmode="lin" valueType="num">
                                      <p:cBhvr additive="base">
                                        <p:cTn id="124" dur="500" fill="hold"/>
                                        <p:tgtEl>
                                          <p:spTgt spid="3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additive="base">
                                        <p:cTn id="127" dur="500" fill="hold"/>
                                        <p:tgtEl>
                                          <p:spTgt spid="39"/>
                                        </p:tgtEl>
                                        <p:attrNameLst>
                                          <p:attrName>ppt_x</p:attrName>
                                        </p:attrNameLst>
                                      </p:cBhvr>
                                      <p:tavLst>
                                        <p:tav tm="0">
                                          <p:val>
                                            <p:strVal val="#ppt_x"/>
                                          </p:val>
                                        </p:tav>
                                        <p:tav tm="100000">
                                          <p:val>
                                            <p:strVal val="#ppt_x"/>
                                          </p:val>
                                        </p:tav>
                                      </p:tavLst>
                                    </p:anim>
                                    <p:anim calcmode="lin" valueType="num">
                                      <p:cBhvr additive="base">
                                        <p:cTn id="12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additive="base">
                                        <p:cTn id="133" dur="500" fill="hold"/>
                                        <p:tgtEl>
                                          <p:spTgt spid="34"/>
                                        </p:tgtEl>
                                        <p:attrNameLst>
                                          <p:attrName>ppt_x</p:attrName>
                                        </p:attrNameLst>
                                      </p:cBhvr>
                                      <p:tavLst>
                                        <p:tav tm="0">
                                          <p:val>
                                            <p:strVal val="#ppt_x"/>
                                          </p:val>
                                        </p:tav>
                                        <p:tav tm="100000">
                                          <p:val>
                                            <p:strVal val="#ppt_x"/>
                                          </p:val>
                                        </p:tav>
                                      </p:tavLst>
                                    </p:anim>
                                    <p:anim calcmode="lin" valueType="num">
                                      <p:cBhvr additive="base">
                                        <p:cTn id="134" dur="500" fill="hold"/>
                                        <p:tgtEl>
                                          <p:spTgt spid="34"/>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additive="base">
                                        <p:cTn id="137" dur="500" fill="hold"/>
                                        <p:tgtEl>
                                          <p:spTgt spid="35"/>
                                        </p:tgtEl>
                                        <p:attrNameLst>
                                          <p:attrName>ppt_x</p:attrName>
                                        </p:attrNameLst>
                                      </p:cBhvr>
                                      <p:tavLst>
                                        <p:tav tm="0">
                                          <p:val>
                                            <p:strVal val="#ppt_x"/>
                                          </p:val>
                                        </p:tav>
                                        <p:tav tm="100000">
                                          <p:val>
                                            <p:strVal val="#ppt_x"/>
                                          </p:val>
                                        </p:tav>
                                      </p:tavLst>
                                    </p:anim>
                                    <p:anim calcmode="lin" valueType="num">
                                      <p:cBhvr additive="base">
                                        <p:cTn id="138" dur="500" fill="hold"/>
                                        <p:tgtEl>
                                          <p:spTgt spid="35"/>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6"/>
                                        </p:tgtEl>
                                        <p:attrNameLst>
                                          <p:attrName>style.visibility</p:attrName>
                                        </p:attrNameLst>
                                      </p:cBhvr>
                                      <p:to>
                                        <p:strVal val="visible"/>
                                      </p:to>
                                    </p:set>
                                    <p:anim calcmode="lin" valueType="num">
                                      <p:cBhvr additive="base">
                                        <p:cTn id="141" dur="500" fill="hold"/>
                                        <p:tgtEl>
                                          <p:spTgt spid="36"/>
                                        </p:tgtEl>
                                        <p:attrNameLst>
                                          <p:attrName>ppt_x</p:attrName>
                                        </p:attrNameLst>
                                      </p:cBhvr>
                                      <p:tavLst>
                                        <p:tav tm="0">
                                          <p:val>
                                            <p:strVal val="#ppt_x"/>
                                          </p:val>
                                        </p:tav>
                                        <p:tav tm="100000">
                                          <p:val>
                                            <p:strVal val="#ppt_x"/>
                                          </p:val>
                                        </p:tav>
                                      </p:tavLst>
                                    </p:anim>
                                    <p:anim calcmode="lin" valueType="num">
                                      <p:cBhvr additive="base">
                                        <p:cTn id="1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0" grpId="0" animBg="1"/>
      <p:bldP spid="10" grpId="0" animBg="1"/>
      <p:bldP spid="11" grpId="0" animBg="1"/>
      <p:bldP spid="12" grpId="0"/>
      <p:bldP spid="13" grpId="0" animBg="1"/>
      <p:bldP spid="15" grpId="0"/>
      <p:bldP spid="16" grpId="0" animBg="1"/>
      <p:bldP spid="17" grpId="0"/>
      <p:bldP spid="18" grpId="0" animBg="1"/>
      <p:bldP spid="19" grpId="0" animBg="1"/>
      <p:bldP spid="25" grpId="0" animBg="1"/>
      <p:bldP spid="26" grpId="0"/>
      <p:bldP spid="27" grpId="0"/>
      <p:bldP spid="29" grpId="0" animBg="1"/>
      <p:bldP spid="30" grpId="0"/>
      <p:bldP spid="31" grpId="0" animBg="1"/>
      <p:bldP spid="33" grpId="0"/>
      <p:bldP spid="34" grpId="0" animBg="1"/>
      <p:bldP spid="35" grpId="0" animBg="1"/>
      <p:bldP spid="36" grpId="0"/>
      <p:bldP spid="37" grpId="0" animBg="1"/>
      <p:bldP spid="32" grpId="0" animBg="1"/>
      <p:bldP spid="38" grpId="0" animBg="1"/>
      <p:bldP spid="39"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prstGeom prst="rect">
            <a:avLst/>
          </a:prstGeom>
        </p:spPr>
        <p:txBody>
          <a:bodyPr lIns="91425" tIns="91425" rIns="91425" bIns="91425" anchor="ctr" anchorCtr="0">
            <a:noAutofit/>
          </a:bodyPr>
          <a:lstStyle/>
          <a:p>
            <a:pPr lvl="0">
              <a:spcBef>
                <a:spcPts val="0"/>
              </a:spcBef>
            </a:pPr>
            <a:r>
              <a:rPr lang="en-US" dirty="0" smtClean="0"/>
              <a:t>What is compliance?</a:t>
            </a:r>
            <a:endParaRPr lang="en-US" sz="2400" b="0" i="1" dirty="0"/>
          </a:p>
        </p:txBody>
      </p:sp>
      <p:sp>
        <p:nvSpPr>
          <p:cNvPr id="136" name="Shape 136"/>
          <p:cNvSpPr txBox="1">
            <a:spLocks noGrp="1"/>
          </p:cNvSpPr>
          <p:nvPr>
            <p:ph idx="1"/>
          </p:nvPr>
        </p:nvSpPr>
        <p:spPr>
          <a:prstGeom prst="rect">
            <a:avLst/>
          </a:prstGeom>
        </p:spPr>
        <p:txBody>
          <a:bodyPr lIns="91425" tIns="91425" rIns="91425" bIns="91425" anchor="t" anchorCtr="0">
            <a:noAutofit/>
          </a:bodyPr>
          <a:lstStyle/>
          <a:p>
            <a:pPr marL="482600" indent="-457200">
              <a:spcBef>
                <a:spcPts val="0"/>
              </a:spcBef>
              <a:buSzPct val="100000"/>
            </a:pPr>
            <a:endParaRPr lang="en-US" sz="3200" dirty="0" smtClean="0"/>
          </a:p>
          <a:p>
            <a:pPr marL="25400" indent="0">
              <a:spcBef>
                <a:spcPts val="0"/>
              </a:spcBef>
              <a:buSzPct val="100000"/>
              <a:buNone/>
            </a:pPr>
            <a:r>
              <a:rPr lang="en-US" sz="4800" dirty="0" smtClean="0">
                <a:latin typeface="Calibri" charset="0"/>
                <a:ea typeface="Calibri" charset="0"/>
                <a:cs typeface="Calibri" charset="0"/>
              </a:rPr>
              <a:t>Webster: </a:t>
            </a:r>
          </a:p>
          <a:p>
            <a:pPr marL="25400" indent="0">
              <a:spcBef>
                <a:spcPts val="0"/>
              </a:spcBef>
              <a:buSzPct val="100000"/>
              <a:buNone/>
            </a:pPr>
            <a:r>
              <a:rPr lang="en-US" sz="4800" i="1" dirty="0" smtClean="0">
                <a:latin typeface="Calibri" charset="0"/>
                <a:ea typeface="Calibri" charset="0"/>
                <a:cs typeface="Calibri" charset="0"/>
              </a:rPr>
              <a:t>“</a:t>
            </a:r>
            <a:r>
              <a:rPr lang="en-US" sz="4800" i="1" dirty="0" smtClean="0"/>
              <a:t>the </a:t>
            </a:r>
            <a:r>
              <a:rPr lang="en-US" sz="4800" i="1" dirty="0"/>
              <a:t>act or process of complying to a desire, demand, proposal, or regimen or to coercion</a:t>
            </a:r>
            <a:r>
              <a:rPr lang="en-US" sz="4800" i="1" dirty="0" smtClean="0"/>
              <a:t>.”</a:t>
            </a:r>
            <a:endParaRPr lang="en-US" sz="4800" dirty="0" smtClean="0">
              <a:latin typeface="Calibri" charset="0"/>
              <a:ea typeface="Calibri" charset="0"/>
              <a:cs typeface="Calibri" charset="0"/>
            </a:endParaRPr>
          </a:p>
          <a:p>
            <a:pPr marL="482600" indent="-457200">
              <a:spcBef>
                <a:spcPts val="0"/>
              </a:spcBef>
              <a:buSzPct val="100000"/>
            </a:pPr>
            <a:endParaRPr lang="en-US" sz="4800" dirty="0">
              <a:latin typeface="Calibri" charset="0"/>
              <a:ea typeface="Calibri" charset="0"/>
              <a:cs typeface="Calibri" charset="0"/>
            </a:endParaRPr>
          </a:p>
        </p:txBody>
      </p:sp>
    </p:spTree>
    <p:extLst>
      <p:ext uri="{BB962C8B-B14F-4D97-AF65-F5344CB8AC3E}">
        <p14:creationId xmlns:p14="http://schemas.microsoft.com/office/powerpoint/2010/main" val="1033426281"/>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Purchases: What is your role as Grant Admin</a:t>
            </a:r>
            <a:endParaRPr lang="en-US" dirty="0"/>
          </a:p>
        </p:txBody>
      </p:sp>
      <p:sp>
        <p:nvSpPr>
          <p:cNvPr id="3" name="Content Placeholder 2"/>
          <p:cNvSpPr>
            <a:spLocks noGrp="1"/>
          </p:cNvSpPr>
          <p:nvPr>
            <p:ph idx="1"/>
          </p:nvPr>
        </p:nvSpPr>
        <p:spPr/>
        <p:txBody>
          <a:bodyPr anchor="t">
            <a:normAutofit lnSpcReduction="10000"/>
          </a:bodyPr>
          <a:lstStyle/>
          <a:p>
            <a:r>
              <a:rPr lang="en-US" dirty="0" smtClean="0"/>
              <a:t>Coordinate the purchases with enough time as to not affect project execution. Establish a purchasing plan. </a:t>
            </a:r>
          </a:p>
          <a:p>
            <a:r>
              <a:rPr lang="en-US" dirty="0" smtClean="0"/>
              <a:t>Document decision making process.</a:t>
            </a:r>
          </a:p>
          <a:p>
            <a:r>
              <a:rPr lang="en-US" dirty="0" smtClean="0"/>
              <a:t>Facilitate quotes and specifications. However, remember that is the responsibility of the purchasing officer to complete the process, which may include the request of additional quotes independently or to request additional information from the PI/Grant Admin.</a:t>
            </a:r>
          </a:p>
          <a:p>
            <a:r>
              <a:rPr lang="en-US" dirty="0" smtClean="0"/>
              <a:t>Notify the delivery of goods to the corresponding officer. </a:t>
            </a:r>
          </a:p>
          <a:p>
            <a:r>
              <a:rPr lang="en-US" dirty="0" smtClean="0"/>
              <a:t>Keep a project inventory of goods. </a:t>
            </a:r>
          </a:p>
          <a:p>
            <a:r>
              <a:rPr lang="en-US" dirty="0" smtClean="0"/>
              <a:t>Follow-up</a:t>
            </a:r>
          </a:p>
          <a:p>
            <a:endParaRPr lang="en-US" dirty="0" smtClean="0"/>
          </a:p>
        </p:txBody>
      </p:sp>
    </p:spTree>
    <p:extLst>
      <p:ext uri="{BB962C8B-B14F-4D97-AF65-F5344CB8AC3E}">
        <p14:creationId xmlns:p14="http://schemas.microsoft.com/office/powerpoint/2010/main" val="520877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Calibri"/>
              <a:buNone/>
            </a:pPr>
            <a:r>
              <a:rPr lang="en-US" dirty="0" smtClean="0"/>
              <a:t>An approved budget is not a “Carte blanche”</a:t>
            </a:r>
            <a:endParaRPr lang="en-US" dirty="0"/>
          </a:p>
        </p:txBody>
      </p:sp>
      <p:sp>
        <p:nvSpPr>
          <p:cNvPr id="462" name="Shape 462"/>
          <p:cNvSpPr txBox="1">
            <a:spLocks noGrp="1"/>
          </p:cNvSpPr>
          <p:nvPr>
            <p:ph idx="1"/>
          </p:nvPr>
        </p:nvSpPr>
        <p:spPr>
          <a:xfrm>
            <a:off x="1484310" y="1392024"/>
            <a:ext cx="10018713" cy="4274000"/>
          </a:xfrm>
          <a:prstGeom prst="rect">
            <a:avLst/>
          </a:prstGeom>
          <a:noFill/>
          <a:ln>
            <a:noFill/>
          </a:ln>
        </p:spPr>
        <p:txBody>
          <a:bodyPr lIns="91425" tIns="45700" rIns="91425" bIns="45700" anchor="t" anchorCtr="0">
            <a:noAutofit/>
          </a:bodyPr>
          <a:lstStyle/>
          <a:p>
            <a:pPr marL="457200" marR="0" lvl="0" indent="-431800" algn="just" rtl="0">
              <a:lnSpc>
                <a:spcPct val="90000"/>
              </a:lnSpc>
              <a:spcBef>
                <a:spcPts val="0"/>
              </a:spcBef>
              <a:buSzPct val="100000"/>
            </a:pPr>
            <a:r>
              <a:rPr lang="en-US" sz="3600" dirty="0" smtClean="0"/>
              <a:t>When making spending decisions: </a:t>
            </a:r>
          </a:p>
          <a:p>
            <a:pPr marL="914400" lvl="1" indent="-431800" algn="just">
              <a:lnSpc>
                <a:spcPct val="90000"/>
              </a:lnSpc>
              <a:spcBef>
                <a:spcPts val="0"/>
              </a:spcBef>
              <a:buSzPct val="100000"/>
            </a:pPr>
            <a:r>
              <a:rPr lang="en-US" sz="3200" dirty="0" smtClean="0"/>
              <a:t>Analyze the context of the expense. A cost deemed allowable at budget preparation might change at the time of the expense. </a:t>
            </a:r>
          </a:p>
          <a:p>
            <a:pPr marL="914400" lvl="1" indent="-431800" algn="just">
              <a:lnSpc>
                <a:spcPct val="90000"/>
              </a:lnSpc>
              <a:spcBef>
                <a:spcPts val="0"/>
              </a:spcBef>
              <a:buSzPct val="100000"/>
            </a:pPr>
            <a:r>
              <a:rPr lang="en-US" sz="3200" dirty="0" smtClean="0"/>
              <a:t>Make sure you do test for allowability at the time of the </a:t>
            </a:r>
            <a:r>
              <a:rPr lang="en-US" sz="3200" dirty="0"/>
              <a:t>expense </a:t>
            </a:r>
            <a:r>
              <a:rPr lang="en-US" sz="3200" dirty="0" smtClean="0"/>
              <a:t>(necessary, reasonable, allocable). </a:t>
            </a:r>
            <a:endParaRPr lang="en-US" sz="3200" dirty="0"/>
          </a:p>
          <a:p>
            <a:pPr marL="914400" marR="0" lvl="1" indent="-431800" algn="just" rtl="0">
              <a:lnSpc>
                <a:spcPct val="90000"/>
              </a:lnSpc>
              <a:spcBef>
                <a:spcPts val="0"/>
              </a:spcBef>
              <a:buSzPct val="100000"/>
            </a:pPr>
            <a:r>
              <a:rPr lang="en-US" sz="3200" dirty="0" smtClean="0"/>
              <a:t>Evaluate less expensive alternatives as market conditions change.</a:t>
            </a:r>
            <a:endParaRPr lang="en-US" sz="3200" dirty="0"/>
          </a:p>
          <a:p>
            <a:pPr marL="914400" marR="0" lvl="1" indent="-431800" algn="just" rtl="0">
              <a:lnSpc>
                <a:spcPct val="90000"/>
              </a:lnSpc>
              <a:spcBef>
                <a:spcPts val="0"/>
              </a:spcBef>
              <a:buSzPct val="100000"/>
            </a:pPr>
            <a:r>
              <a:rPr lang="en-US" sz="3200" dirty="0" smtClean="0"/>
              <a:t>Document! </a:t>
            </a:r>
            <a:endParaRPr lang="en-US" sz="3200" dirty="0"/>
          </a:p>
        </p:txBody>
      </p:sp>
    </p:spTree>
    <p:extLst>
      <p:ext uri="{BB962C8B-B14F-4D97-AF65-F5344CB8AC3E}">
        <p14:creationId xmlns:p14="http://schemas.microsoft.com/office/powerpoint/2010/main" val="571877920"/>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a:t>Cost Justification Documentation</a:t>
            </a:r>
          </a:p>
        </p:txBody>
      </p:sp>
      <p:sp>
        <p:nvSpPr>
          <p:cNvPr id="488" name="Shape 488"/>
          <p:cNvSpPr txBox="1">
            <a:spLocks noGrp="1"/>
          </p:cNvSpPr>
          <p:nvPr>
            <p:ph idx="1"/>
          </p:nvPr>
        </p:nvSpPr>
        <p:spPr>
          <a:xfrm>
            <a:off x="1484310" y="1077019"/>
            <a:ext cx="10572223" cy="4351200"/>
          </a:xfrm>
          <a:prstGeom prst="rect">
            <a:avLst/>
          </a:prstGeom>
          <a:noFill/>
        </p:spPr>
        <p:txBody>
          <a:bodyPr lIns="91425" tIns="91425" rIns="91425" bIns="91425" anchor="t" anchorCtr="0">
            <a:noAutofit/>
          </a:bodyPr>
          <a:lstStyle/>
          <a:p>
            <a:pPr marL="0" lvl="0" indent="0" algn="just" rtl="0">
              <a:spcBef>
                <a:spcPts val="0"/>
              </a:spcBef>
              <a:buNone/>
            </a:pPr>
            <a:r>
              <a:rPr lang="en-US" sz="3000" dirty="0"/>
              <a:t>Whenever the </a:t>
            </a:r>
            <a:r>
              <a:rPr lang="en-US" sz="3000" b="1" u="sng" dirty="0"/>
              <a:t>allowability is not clear</a:t>
            </a:r>
            <a:r>
              <a:rPr lang="en-US" sz="3000" dirty="0"/>
              <a:t>, you should do the following before taking the decision and keep documentation for each case: </a:t>
            </a:r>
          </a:p>
          <a:p>
            <a:pPr marL="457200" lvl="0" indent="-419100" algn="just" rtl="0">
              <a:spcBef>
                <a:spcPts val="0"/>
              </a:spcBef>
              <a:buSzPct val="100000"/>
            </a:pPr>
            <a:r>
              <a:rPr lang="en-US" sz="3000" dirty="0"/>
              <a:t>Document the </a:t>
            </a:r>
            <a:r>
              <a:rPr lang="en-US" sz="3000" b="1" dirty="0"/>
              <a:t>rationale for your decision</a:t>
            </a:r>
            <a:r>
              <a:rPr lang="en-US" sz="3000" dirty="0"/>
              <a:t>. Describe your process on how you concluded a cost is allowable. If you are not able to write this concisely and logically, probably you should not go forward with the cost.</a:t>
            </a:r>
          </a:p>
          <a:p>
            <a:pPr marL="457200" lvl="0" indent="-419100" algn="just" rtl="0">
              <a:spcBef>
                <a:spcPts val="0"/>
              </a:spcBef>
              <a:buSzPct val="100000"/>
            </a:pPr>
            <a:r>
              <a:rPr lang="en-US" sz="3000" dirty="0" smtClean="0"/>
              <a:t>Document </a:t>
            </a:r>
            <a:r>
              <a:rPr lang="en-US" sz="3000" b="1" dirty="0" smtClean="0"/>
              <a:t>prior </a:t>
            </a:r>
            <a:r>
              <a:rPr lang="en-US" sz="3000" b="1" dirty="0"/>
              <a:t>approvals</a:t>
            </a:r>
            <a:r>
              <a:rPr lang="en-US" sz="3000" dirty="0"/>
              <a:t>.</a:t>
            </a:r>
          </a:p>
          <a:p>
            <a:pPr marL="457200" lvl="0" indent="-419100" algn="just" rtl="0">
              <a:spcBef>
                <a:spcPts val="0"/>
              </a:spcBef>
              <a:buSzPct val="100000"/>
            </a:pPr>
            <a:r>
              <a:rPr lang="en-US" sz="3000" dirty="0"/>
              <a:t>Make sure the </a:t>
            </a:r>
            <a:r>
              <a:rPr lang="en-US" sz="3000" b="1" dirty="0"/>
              <a:t>regulations and/or terms &amp; conditions</a:t>
            </a:r>
            <a:r>
              <a:rPr lang="en-US" sz="3000" dirty="0"/>
              <a:t> do not contradict your decision. </a:t>
            </a:r>
          </a:p>
          <a:p>
            <a:pPr marL="457200" lvl="0" indent="-419100" algn="just">
              <a:spcBef>
                <a:spcPts val="0"/>
              </a:spcBef>
              <a:buSzPct val="100000"/>
            </a:pPr>
            <a:r>
              <a:rPr lang="en-US" sz="3000" dirty="0"/>
              <a:t>Research and document existing cases </a:t>
            </a:r>
            <a:r>
              <a:rPr lang="en-US" sz="3000" b="1" dirty="0"/>
              <a:t>(internal and external)</a:t>
            </a:r>
          </a:p>
        </p:txBody>
      </p:sp>
    </p:spTree>
    <p:extLst>
      <p:ext uri="{BB962C8B-B14F-4D97-AF65-F5344CB8AC3E}">
        <p14:creationId xmlns:p14="http://schemas.microsoft.com/office/powerpoint/2010/main" val="90625412"/>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Approvals </a:t>
            </a:r>
            <a:endParaRPr lang="en-US" dirty="0"/>
          </a:p>
        </p:txBody>
      </p:sp>
      <p:sp>
        <p:nvSpPr>
          <p:cNvPr id="3" name="Content Placeholder 2"/>
          <p:cNvSpPr>
            <a:spLocks noGrp="1"/>
          </p:cNvSpPr>
          <p:nvPr>
            <p:ph idx="1"/>
          </p:nvPr>
        </p:nvSpPr>
        <p:spPr>
          <a:xfrm>
            <a:off x="1484310" y="1203166"/>
            <a:ext cx="10018713" cy="4274000"/>
          </a:xfrm>
        </p:spPr>
        <p:txBody>
          <a:bodyPr anchor="t"/>
          <a:lstStyle/>
          <a:p>
            <a:r>
              <a:rPr lang="en-US" dirty="0" smtClean="0"/>
              <a:t>Although, some actions are allowable under 2CFR200, some of them require prior approval or allow agencies to opt-out on prior approval requirements .</a:t>
            </a:r>
          </a:p>
          <a:p>
            <a:r>
              <a:rPr lang="en-US" dirty="0" smtClean="0"/>
              <a:t>Federal Demonstration Partnership Prior Approval Matrix provides an overview of different actions along their prior approval requirements: </a:t>
            </a:r>
          </a:p>
          <a:p>
            <a:r>
              <a:rPr lang="en-US" dirty="0">
                <a:hlinkClick r:id="rId2"/>
              </a:rPr>
              <a:t>https://</a:t>
            </a:r>
            <a:r>
              <a:rPr lang="en-US" dirty="0" smtClean="0">
                <a:hlinkClick r:id="rId2"/>
              </a:rPr>
              <a:t>www.nsf.gov/bfa/dias/policy/fedrtc/appendix_a.pdf</a:t>
            </a:r>
            <a:endParaRPr lang="en-US" dirty="0" smtClean="0"/>
          </a:p>
          <a:p>
            <a:r>
              <a:rPr lang="en-US" dirty="0" smtClean="0"/>
              <a:t>Example:</a:t>
            </a:r>
          </a:p>
        </p:txBody>
      </p:sp>
      <p:graphicFrame>
        <p:nvGraphicFramePr>
          <p:cNvPr id="4" name="Table 3"/>
          <p:cNvGraphicFramePr>
            <a:graphicFrameLocks noGrp="1"/>
          </p:cNvGraphicFramePr>
          <p:nvPr>
            <p:extLst>
              <p:ext uri="{D42A27DB-BD31-4B8C-83A1-F6EECF244321}">
                <p14:modId xmlns:p14="http://schemas.microsoft.com/office/powerpoint/2010/main" val="1040981362"/>
              </p:ext>
            </p:extLst>
          </p:nvPr>
        </p:nvGraphicFramePr>
        <p:xfrm>
          <a:off x="1729251" y="3993776"/>
          <a:ext cx="9528829" cy="1985300"/>
        </p:xfrm>
        <a:graphic>
          <a:graphicData uri="http://schemas.openxmlformats.org/drawingml/2006/table">
            <a:tbl>
              <a:tblPr firstRow="1" bandRow="1">
                <a:tableStyleId>{6DDACCE4-FAF1-40C5-B947-8B0DE9F7C12C}</a:tableStyleId>
              </a:tblPr>
              <a:tblGrid>
                <a:gridCol w="2926322"/>
                <a:gridCol w="1519518"/>
                <a:gridCol w="1223682"/>
                <a:gridCol w="995083"/>
                <a:gridCol w="968188"/>
                <a:gridCol w="1896036"/>
              </a:tblGrid>
              <a:tr h="134470">
                <a:tc>
                  <a:txBody>
                    <a:bodyPr/>
                    <a:lstStyle/>
                    <a:p>
                      <a:r>
                        <a:rPr lang="en-US" dirty="0" smtClean="0"/>
                        <a:t>Item</a:t>
                      </a:r>
                      <a:endParaRPr lang="en-US" dirty="0"/>
                    </a:p>
                  </a:txBody>
                  <a:tcPr/>
                </a:tc>
                <a:tc>
                  <a:txBody>
                    <a:bodyPr/>
                    <a:lstStyle/>
                    <a:p>
                      <a:r>
                        <a:rPr lang="en-US" dirty="0" smtClean="0"/>
                        <a:t>Reference</a:t>
                      </a:r>
                      <a:endParaRPr lang="en-US" dirty="0"/>
                    </a:p>
                  </a:txBody>
                  <a:tcPr/>
                </a:tc>
                <a:tc>
                  <a:txBody>
                    <a:bodyPr/>
                    <a:lstStyle/>
                    <a:p>
                      <a:r>
                        <a:rPr lang="en-US" dirty="0" smtClean="0"/>
                        <a:t>RTC Overlay</a:t>
                      </a:r>
                      <a:endParaRPr lang="en-US" dirty="0"/>
                    </a:p>
                  </a:txBody>
                  <a:tcPr/>
                </a:tc>
                <a:tc>
                  <a:txBody>
                    <a:bodyPr/>
                    <a:lstStyle/>
                    <a:p>
                      <a:r>
                        <a:rPr lang="en-US" dirty="0" smtClean="0"/>
                        <a:t>NSF</a:t>
                      </a:r>
                      <a:endParaRPr lang="en-US" dirty="0"/>
                    </a:p>
                  </a:txBody>
                  <a:tcPr/>
                </a:tc>
                <a:tc>
                  <a:txBody>
                    <a:bodyPr/>
                    <a:lstStyle/>
                    <a:p>
                      <a:r>
                        <a:rPr lang="en-US" dirty="0" smtClean="0"/>
                        <a:t>DOE</a:t>
                      </a:r>
                      <a:endParaRPr lang="en-US" dirty="0"/>
                    </a:p>
                  </a:txBody>
                  <a:tcPr/>
                </a:tc>
                <a:tc>
                  <a:txBody>
                    <a:bodyPr/>
                    <a:lstStyle/>
                    <a:p>
                      <a:r>
                        <a:rPr lang="en-US" dirty="0" smtClean="0"/>
                        <a:t>NIH</a:t>
                      </a:r>
                      <a:endParaRPr lang="en-US" dirty="0"/>
                    </a:p>
                  </a:txBody>
                  <a:tcPr/>
                </a:tc>
              </a:tr>
              <a:tr h="1345220">
                <a:tc>
                  <a:txBody>
                    <a:bodyPr/>
                    <a:lstStyle/>
                    <a:p>
                      <a:r>
                        <a:rPr lang="en-US" dirty="0" smtClean="0"/>
                        <a:t>Transfer amounts budgeted for indirect costs to absorb increases in direct costs, or vice versa. </a:t>
                      </a:r>
                      <a:endParaRPr lang="en-US" dirty="0"/>
                    </a:p>
                  </a:txBody>
                  <a:tcPr/>
                </a:tc>
                <a:tc>
                  <a:txBody>
                    <a:bodyPr/>
                    <a:lstStyle/>
                    <a:p>
                      <a:r>
                        <a:rPr lang="en-US" dirty="0" smtClean="0"/>
                        <a:t>200.308(d)(4) </a:t>
                      </a:r>
                      <a:endParaRPr lang="en-US" dirty="0"/>
                    </a:p>
                  </a:txBody>
                  <a:tcPr/>
                </a:tc>
                <a:tc>
                  <a:txBody>
                    <a:bodyPr/>
                    <a:lstStyle/>
                    <a:p>
                      <a:r>
                        <a:rPr lang="en-US" dirty="0" smtClean="0"/>
                        <a:t>Waived</a:t>
                      </a:r>
                      <a:endParaRPr lang="en-US" dirty="0"/>
                    </a:p>
                  </a:txBody>
                  <a:tcPr/>
                </a:tc>
                <a:tc>
                  <a:txBody>
                    <a:bodyPr/>
                    <a:lstStyle/>
                    <a:p>
                      <a:r>
                        <a:rPr lang="en-US" dirty="0" smtClean="0"/>
                        <a:t>Waived</a:t>
                      </a:r>
                      <a:endParaRPr lang="en-US" dirty="0"/>
                    </a:p>
                  </a:txBody>
                  <a:tcPr/>
                </a:tc>
                <a:tc>
                  <a:txBody>
                    <a:bodyPr/>
                    <a:lstStyle/>
                    <a:p>
                      <a:r>
                        <a:rPr lang="en-US" dirty="0" smtClean="0"/>
                        <a:t>Waived</a:t>
                      </a:r>
                      <a:endParaRPr lang="en-US" dirty="0"/>
                    </a:p>
                  </a:txBody>
                  <a:tcPr/>
                </a:tc>
                <a:tc>
                  <a:txBody>
                    <a:bodyPr/>
                    <a:lstStyle/>
                    <a:p>
                      <a:r>
                        <a:rPr lang="en-US" dirty="0" smtClean="0"/>
                        <a:t>Waived – Unless it changes scope</a:t>
                      </a:r>
                      <a:endParaRPr lang="en-US" dirty="0"/>
                    </a:p>
                  </a:txBody>
                  <a:tcPr/>
                </a:tc>
              </a:tr>
            </a:tbl>
          </a:graphicData>
        </a:graphic>
      </p:graphicFrame>
    </p:spTree>
    <p:extLst>
      <p:ext uri="{BB962C8B-B14F-4D97-AF65-F5344CB8AC3E}">
        <p14:creationId xmlns:p14="http://schemas.microsoft.com/office/powerpoint/2010/main" val="2378947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 Share or Matching</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200.336 - Cost sharing or Matching:</a:t>
            </a:r>
          </a:p>
          <a:p>
            <a:r>
              <a:rPr lang="en-US" sz="3200" dirty="0" smtClean="0"/>
              <a:t>Verifiable in the institution’s records (separate account)</a:t>
            </a:r>
          </a:p>
          <a:p>
            <a:r>
              <a:rPr lang="en-US" sz="3200" dirty="0" smtClean="0"/>
              <a:t>Not included in any other project</a:t>
            </a:r>
          </a:p>
          <a:p>
            <a:r>
              <a:rPr lang="en-US" sz="3200" dirty="0" smtClean="0"/>
              <a:t>Necessary and reasonable to accomplish Objectives</a:t>
            </a:r>
          </a:p>
          <a:p>
            <a:r>
              <a:rPr lang="en-US" sz="3200" dirty="0" smtClean="0"/>
              <a:t>Allowable</a:t>
            </a:r>
          </a:p>
          <a:p>
            <a:r>
              <a:rPr lang="en-US" sz="3200" dirty="0" smtClean="0"/>
              <a:t>Approved by the Agency </a:t>
            </a:r>
          </a:p>
        </p:txBody>
      </p:sp>
    </p:spTree>
    <p:extLst>
      <p:ext uri="{BB962C8B-B14F-4D97-AF65-F5344CB8AC3E}">
        <p14:creationId xmlns:p14="http://schemas.microsoft.com/office/powerpoint/2010/main" val="16590965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Share or Matching</a:t>
            </a:r>
            <a:endParaRPr lang="en-US" dirty="0"/>
          </a:p>
        </p:txBody>
      </p:sp>
      <p:sp>
        <p:nvSpPr>
          <p:cNvPr id="3" name="Content Placeholder 2"/>
          <p:cNvSpPr>
            <a:spLocks noGrp="1"/>
          </p:cNvSpPr>
          <p:nvPr>
            <p:ph idx="1"/>
          </p:nvPr>
        </p:nvSpPr>
        <p:spPr/>
        <p:txBody>
          <a:bodyPr anchor="t"/>
          <a:lstStyle/>
          <a:p>
            <a:pPr marL="0" indent="0">
              <a:buNone/>
            </a:pPr>
            <a:r>
              <a:rPr lang="en-US" dirty="0" smtClean="0"/>
              <a:t>Caveats</a:t>
            </a:r>
          </a:p>
          <a:p>
            <a:r>
              <a:rPr lang="en-US" dirty="0" smtClean="0"/>
              <a:t>Once the NOA is received, the Institution agrees to the dollar amount established in it, not the proportion between federal and cost shared dollars. </a:t>
            </a:r>
          </a:p>
          <a:p>
            <a:r>
              <a:rPr lang="en-US" dirty="0" smtClean="0"/>
              <a:t>Cost shared dollars are to be treated as federal dollars. All federal regulations are applicable. </a:t>
            </a:r>
          </a:p>
          <a:p>
            <a:r>
              <a:rPr lang="en-US" dirty="0" smtClean="0"/>
              <a:t>Cost Shared expenses also generate indirect (F&amp;A) costs which may be included in the cost sharing. </a:t>
            </a:r>
          </a:p>
          <a:p>
            <a:r>
              <a:rPr lang="en-US" dirty="0" smtClean="0"/>
              <a:t>Unrecovered indirect costs may be cost shared with agency prior approval. </a:t>
            </a:r>
          </a:p>
          <a:p>
            <a:endParaRPr lang="en-US" dirty="0"/>
          </a:p>
        </p:txBody>
      </p:sp>
    </p:spTree>
    <p:extLst>
      <p:ext uri="{BB962C8B-B14F-4D97-AF65-F5344CB8AC3E}">
        <p14:creationId xmlns:p14="http://schemas.microsoft.com/office/powerpoint/2010/main" val="4565277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Identify sub-recipients correctly</a:t>
            </a:r>
            <a:endParaRPr lang="es-ES_tradnl" dirty="0"/>
          </a:p>
        </p:txBody>
      </p:sp>
      <p:sp>
        <p:nvSpPr>
          <p:cNvPr id="7" name="Content Placeholder 6"/>
          <p:cNvSpPr>
            <a:spLocks noGrp="1"/>
          </p:cNvSpPr>
          <p:nvPr>
            <p:ph idx="1"/>
          </p:nvPr>
        </p:nvSpPr>
        <p:spPr/>
        <p:txBody>
          <a:bodyPr/>
          <a:lstStyle/>
          <a:p>
            <a:endParaRPr lang="es-ES_tradnl"/>
          </a:p>
        </p:txBody>
      </p:sp>
      <p:graphicFrame>
        <p:nvGraphicFramePr>
          <p:cNvPr id="3" name="Table 2"/>
          <p:cNvGraphicFramePr>
            <a:graphicFrameLocks noGrp="1"/>
          </p:cNvGraphicFramePr>
          <p:nvPr>
            <p:extLst>
              <p:ext uri="{D42A27DB-BD31-4B8C-83A1-F6EECF244321}">
                <p14:modId xmlns:p14="http://schemas.microsoft.com/office/powerpoint/2010/main" val="803506764"/>
              </p:ext>
            </p:extLst>
          </p:nvPr>
        </p:nvGraphicFramePr>
        <p:xfrm>
          <a:off x="1484310" y="1540510"/>
          <a:ext cx="10466390" cy="5273040"/>
        </p:xfrm>
        <a:graphic>
          <a:graphicData uri="http://schemas.openxmlformats.org/drawingml/2006/table">
            <a:tbl>
              <a:tblPr firstRow="1" bandRow="1">
                <a:tableStyleId>{5C22544A-7EE6-4342-B048-85BDC9FD1C3A}</a:tableStyleId>
              </a:tblPr>
              <a:tblGrid>
                <a:gridCol w="5233195"/>
                <a:gridCol w="5233195"/>
              </a:tblGrid>
              <a:tr h="370840">
                <a:tc>
                  <a:txBody>
                    <a:bodyPr/>
                    <a:lstStyle/>
                    <a:p>
                      <a:pPr algn="ctr"/>
                      <a:r>
                        <a:rPr lang="es-ES_tradnl" sz="2400" b="1" dirty="0" smtClean="0"/>
                        <a:t>SUBRECIPIENT 200.330(a)</a:t>
                      </a:r>
                      <a:endParaRPr lang="es-ES_tradnl" sz="2400" b="1" dirty="0"/>
                    </a:p>
                  </a:txBody>
                  <a:tcPr/>
                </a:tc>
                <a:tc>
                  <a:txBody>
                    <a:bodyPr/>
                    <a:lstStyle/>
                    <a:p>
                      <a:pPr algn="ctr"/>
                      <a:r>
                        <a:rPr lang="es-ES_tradnl" sz="2400" b="1" dirty="0" smtClean="0"/>
                        <a:t>CONTRACTOR</a:t>
                      </a:r>
                      <a:r>
                        <a:rPr lang="es-ES_tradnl" sz="2400" b="1" baseline="0" dirty="0" smtClean="0"/>
                        <a:t> / VENDOR</a:t>
                      </a:r>
                      <a:endParaRPr lang="es-ES_tradnl" sz="2400" b="1" dirty="0"/>
                    </a:p>
                  </a:txBody>
                  <a:tcPr/>
                </a:tc>
              </a:tr>
              <a:tr h="370840">
                <a:tc>
                  <a:txBody>
                    <a:bodyPr/>
                    <a:lstStyle/>
                    <a:p>
                      <a:r>
                        <a:rPr lang="en-US" altLang="en-US" sz="2200" b="1" dirty="0" smtClean="0">
                          <a:ea typeface="ＭＳ Ｐゴシック" panose="020B0600070205080204" pitchFamily="34" charset="-128"/>
                        </a:rPr>
                        <a:t>Determines who is eligible</a:t>
                      </a:r>
                      <a:r>
                        <a:rPr lang="en-US" altLang="en-US" sz="2200" b="0" dirty="0" smtClean="0">
                          <a:ea typeface="ＭＳ Ｐゴシック" panose="020B0600070205080204" pitchFamily="34" charset="-128"/>
                        </a:rPr>
                        <a:t> to participate in a federal program</a:t>
                      </a:r>
                      <a:endParaRPr lang="es-ES_tradnl" sz="2200" b="0" dirty="0"/>
                    </a:p>
                  </a:txBody>
                  <a:tcPr anchor="ctr"/>
                </a:tc>
                <a:tc>
                  <a:txBody>
                    <a:bodyPr/>
                    <a:lstStyle/>
                    <a:p>
                      <a:r>
                        <a:rPr lang="en-US" altLang="en-US" sz="2200" b="1" dirty="0" smtClean="0">
                          <a:ea typeface="ＭＳ Ｐゴシック" panose="020B0600070205080204" pitchFamily="34" charset="-128"/>
                        </a:rPr>
                        <a:t>Provides the goods and services</a:t>
                      </a:r>
                      <a:r>
                        <a:rPr lang="en-US" altLang="en-US" sz="2200" b="0" dirty="0" smtClean="0">
                          <a:ea typeface="ＭＳ Ｐゴシック" panose="020B0600070205080204" pitchFamily="34" charset="-128"/>
                        </a:rPr>
                        <a:t> within normal business operations</a:t>
                      </a:r>
                      <a:endParaRPr lang="es-ES_tradnl" sz="2200" b="0" dirty="0"/>
                    </a:p>
                  </a:txBody>
                  <a:tcPr anchor="ct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200" b="0" dirty="0" smtClean="0">
                          <a:ea typeface="ＭＳ Ｐゴシック" panose="020B0600070205080204" pitchFamily="34" charset="-128"/>
                        </a:rPr>
                        <a:t>Has its </a:t>
                      </a:r>
                      <a:r>
                        <a:rPr lang="en-US" altLang="en-US" sz="2200" b="1" dirty="0" smtClean="0">
                          <a:ea typeface="ＭＳ Ｐゴシック" panose="020B0600070205080204" pitchFamily="34" charset="-128"/>
                        </a:rPr>
                        <a:t>performance measured against whether the objectives</a:t>
                      </a:r>
                      <a:r>
                        <a:rPr lang="en-US" altLang="en-US" sz="2200" b="0" dirty="0" smtClean="0">
                          <a:ea typeface="ＭＳ Ｐゴシック" panose="020B0600070205080204" pitchFamily="34" charset="-128"/>
                        </a:rPr>
                        <a:t> of the federal program are met</a:t>
                      </a:r>
                    </a:p>
                  </a:txBody>
                  <a:tcPr anchor="ctr"/>
                </a:tc>
                <a:tc>
                  <a:txBody>
                    <a:bodyPr/>
                    <a:lstStyle/>
                    <a:p>
                      <a:r>
                        <a:rPr lang="en-US" sz="2200" b="0" i="0" kern="1200" dirty="0" smtClean="0">
                          <a:solidFill>
                            <a:schemeClr val="dk1"/>
                          </a:solidFill>
                          <a:effectLst/>
                          <a:latin typeface="+mn-lt"/>
                          <a:ea typeface="+mn-ea"/>
                          <a:cs typeface="+mn-cs"/>
                        </a:rPr>
                        <a:t>Provides similar goods and services to </a:t>
                      </a:r>
                      <a:r>
                        <a:rPr lang="en-US" sz="2200" b="1" i="0" kern="1200" dirty="0" smtClean="0">
                          <a:solidFill>
                            <a:schemeClr val="dk1"/>
                          </a:solidFill>
                          <a:effectLst/>
                          <a:latin typeface="+mn-lt"/>
                          <a:ea typeface="+mn-ea"/>
                          <a:cs typeface="+mn-cs"/>
                        </a:rPr>
                        <a:t>many different purchasers</a:t>
                      </a:r>
                      <a:endParaRPr lang="es-ES_tradnl" sz="2200" b="1" dirty="0"/>
                    </a:p>
                  </a:txBody>
                  <a:tcPr anchor="ct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200" b="0" dirty="0" smtClean="0">
                          <a:ea typeface="ＭＳ Ｐゴシック" panose="020B0600070205080204" pitchFamily="34" charset="-128"/>
                        </a:rPr>
                        <a:t>Is responsible for </a:t>
                      </a:r>
                      <a:r>
                        <a:rPr lang="en-US" altLang="en-US" sz="2200" b="1" dirty="0" smtClean="0">
                          <a:ea typeface="ＭＳ Ｐゴシック" panose="020B0600070205080204" pitchFamily="34" charset="-128"/>
                        </a:rPr>
                        <a:t>programmatic decision</a:t>
                      </a:r>
                      <a:r>
                        <a:rPr lang="en-US" altLang="en-US" sz="2200" b="0" dirty="0" smtClean="0">
                          <a:ea typeface="ＭＳ Ｐゴシック" panose="020B0600070205080204" pitchFamily="34" charset="-128"/>
                        </a:rPr>
                        <a:t> making</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200" b="0" dirty="0" smtClean="0">
                          <a:ea typeface="ＭＳ Ｐゴシック" panose="020B0600070205080204" pitchFamily="34" charset="-128"/>
                        </a:rPr>
                        <a:t>Operates in a </a:t>
                      </a:r>
                      <a:r>
                        <a:rPr lang="en-US" altLang="en-US" sz="2200" b="1" dirty="0" smtClean="0">
                          <a:ea typeface="ＭＳ Ｐゴシック" panose="020B0600070205080204" pitchFamily="34" charset="-128"/>
                        </a:rPr>
                        <a:t>competitive environment</a:t>
                      </a:r>
                    </a:p>
                  </a:txBody>
                  <a:tcPr anchor="ct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200" b="0" dirty="0" smtClean="0">
                          <a:ea typeface="ＭＳ Ｐゴシック" panose="020B0600070205080204" pitchFamily="34" charset="-128"/>
                        </a:rPr>
                        <a:t>Is responsible for </a:t>
                      </a:r>
                      <a:r>
                        <a:rPr lang="en-US" altLang="en-US" sz="2200" b="1" dirty="0" smtClean="0">
                          <a:ea typeface="ＭＳ Ｐゴシック" panose="020B0600070205080204" pitchFamily="34" charset="-128"/>
                        </a:rPr>
                        <a:t>complying with federal program requirements</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200" b="0" dirty="0" smtClean="0">
                          <a:ea typeface="ＭＳ Ｐゴシック" panose="020B0600070205080204" pitchFamily="34" charset="-128"/>
                        </a:rPr>
                        <a:t>Provides </a:t>
                      </a:r>
                      <a:r>
                        <a:rPr lang="en-US" altLang="en-US" sz="2200" b="1" dirty="0" smtClean="0">
                          <a:ea typeface="ＭＳ Ｐゴシック" panose="020B0600070205080204" pitchFamily="34" charset="-128"/>
                        </a:rPr>
                        <a:t>goods or services that are ancillary </a:t>
                      </a:r>
                      <a:r>
                        <a:rPr lang="en-US" altLang="en-US" sz="2200" b="0" dirty="0" smtClean="0">
                          <a:ea typeface="ＭＳ Ｐゴシック" panose="020B0600070205080204" pitchFamily="34" charset="-128"/>
                        </a:rPr>
                        <a:t>to the operation of the federal program</a:t>
                      </a:r>
                    </a:p>
                  </a:txBody>
                  <a:tcPr anchor="ct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200" b="0" dirty="0" smtClean="0">
                          <a:ea typeface="ＭＳ Ｐゴシック" panose="020B0600070205080204" pitchFamily="34" charset="-128"/>
                        </a:rPr>
                        <a:t>Uses the </a:t>
                      </a:r>
                      <a:r>
                        <a:rPr lang="en-US" altLang="en-US" sz="2200" b="1" dirty="0" smtClean="0">
                          <a:ea typeface="ＭＳ Ｐゴシック" panose="020B0600070205080204" pitchFamily="34" charset="-128"/>
                        </a:rPr>
                        <a:t>federal funds to carry out a program</a:t>
                      </a:r>
                      <a:endParaRPr lang="en-US" altLang="en-US" sz="2200" b="0" dirty="0" smtClean="0">
                        <a:ea typeface="ＭＳ Ｐゴシック" panose="020B0600070205080204" pitchFamily="34" charset="-128"/>
                      </a:endParaRPr>
                    </a:p>
                  </a:txBody>
                  <a:tcPr anchor="ctr"/>
                </a:tc>
                <a:tc>
                  <a:txBody>
                    <a:bodyPr/>
                    <a:lstStyle/>
                    <a:p>
                      <a:r>
                        <a:rPr lang="en-US" sz="2200" b="0" i="0" kern="1200" dirty="0" smtClean="0">
                          <a:solidFill>
                            <a:schemeClr val="dk1"/>
                          </a:solidFill>
                          <a:effectLst/>
                          <a:latin typeface="+mn-lt"/>
                          <a:ea typeface="+mn-ea"/>
                          <a:cs typeface="+mn-cs"/>
                        </a:rPr>
                        <a:t>Is </a:t>
                      </a:r>
                      <a:r>
                        <a:rPr lang="en-US" sz="2200" b="1" i="0" kern="1200" dirty="0" smtClean="0">
                          <a:solidFill>
                            <a:schemeClr val="dk1"/>
                          </a:solidFill>
                          <a:effectLst/>
                          <a:latin typeface="+mn-lt"/>
                          <a:ea typeface="+mn-ea"/>
                          <a:cs typeface="+mn-cs"/>
                        </a:rPr>
                        <a:t>not subject to the compliance requirements of the federal program</a:t>
                      </a:r>
                      <a:r>
                        <a:rPr lang="en-US" sz="2200" b="0" i="0" kern="1200" dirty="0" smtClean="0">
                          <a:solidFill>
                            <a:schemeClr val="dk1"/>
                          </a:solidFill>
                          <a:effectLst/>
                          <a:latin typeface="+mn-lt"/>
                          <a:ea typeface="+mn-ea"/>
                          <a:cs typeface="+mn-cs"/>
                        </a:rPr>
                        <a:t> as a result of the agreement</a:t>
                      </a:r>
                      <a:endParaRPr lang="es-ES_tradnl" sz="2200" b="0" dirty="0"/>
                    </a:p>
                  </a:txBody>
                  <a:tcPr anchor="ctr"/>
                </a:tc>
              </a:tr>
            </a:tbl>
          </a:graphicData>
        </a:graphic>
      </p:graphicFrame>
    </p:spTree>
    <p:extLst>
      <p:ext uri="{BB962C8B-B14F-4D97-AF65-F5344CB8AC3E}">
        <p14:creationId xmlns:p14="http://schemas.microsoft.com/office/powerpoint/2010/main" val="5140228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dirty="0" err="1" smtClean="0"/>
              <a:t>Subrecipient</a:t>
            </a:r>
            <a:r>
              <a:rPr lang="es-ES_tradnl" dirty="0" smtClean="0"/>
              <a:t> </a:t>
            </a:r>
            <a:r>
              <a:rPr lang="es-ES_tradnl" dirty="0" err="1" smtClean="0"/>
              <a:t>Risk</a:t>
            </a:r>
            <a:r>
              <a:rPr lang="es-ES_tradnl" dirty="0" smtClean="0"/>
              <a:t> </a:t>
            </a:r>
            <a:r>
              <a:rPr lang="es-ES_tradnl" dirty="0" err="1" smtClean="0"/>
              <a:t>Monitoring</a:t>
            </a:r>
            <a:r>
              <a:rPr lang="es-ES_tradnl" dirty="0" smtClean="0"/>
              <a:t> Background</a:t>
            </a:r>
            <a:endParaRPr lang="es-ES_tradnl" dirty="0"/>
          </a:p>
        </p:txBody>
      </p:sp>
      <p:sp>
        <p:nvSpPr>
          <p:cNvPr id="3" name="Content Placeholder 2"/>
          <p:cNvSpPr>
            <a:spLocks noGrp="1"/>
          </p:cNvSpPr>
          <p:nvPr>
            <p:ph idx="1"/>
          </p:nvPr>
        </p:nvSpPr>
        <p:spPr/>
        <p:txBody>
          <a:bodyPr anchor="ctr">
            <a:noAutofit/>
          </a:bodyPr>
          <a:lstStyle/>
          <a:p>
            <a:pPr algn="just"/>
            <a:r>
              <a:rPr lang="en-US" sz="3200" b="0" dirty="0" smtClean="0"/>
              <a:t>Regarding risk monitoring of </a:t>
            </a:r>
            <a:r>
              <a:rPr lang="en-US" sz="3200" b="0" dirty="0" err="1" smtClean="0"/>
              <a:t>subawards</a:t>
            </a:r>
            <a:r>
              <a:rPr lang="en-US" sz="3200" b="0" dirty="0" smtClean="0"/>
              <a:t>, the </a:t>
            </a:r>
            <a:r>
              <a:rPr lang="en-US" sz="3200" dirty="0" smtClean="0"/>
              <a:t>2 CFR 200, section </a:t>
            </a:r>
            <a:r>
              <a:rPr lang="en-US" sz="3200" dirty="0" smtClean="0">
                <a:solidFill>
                  <a:srgbClr val="FF0000"/>
                </a:solidFill>
              </a:rPr>
              <a:t>200.331 (6)(b)</a:t>
            </a:r>
            <a:r>
              <a:rPr lang="en-US" sz="3200" b="0" dirty="0" smtClean="0"/>
              <a:t> indicates the following need: “</a:t>
            </a:r>
            <a:r>
              <a:rPr lang="en-US" sz="3200" dirty="0" smtClean="0"/>
              <a:t>Evaluate each </a:t>
            </a:r>
            <a:r>
              <a:rPr lang="en-US" sz="3200" dirty="0" err="1" smtClean="0"/>
              <a:t>subrecipient’s</a:t>
            </a:r>
            <a:r>
              <a:rPr lang="en-US" sz="3200" dirty="0" smtClean="0"/>
              <a:t> risk of noncompliance</a:t>
            </a:r>
            <a:r>
              <a:rPr lang="en-US" sz="3200" b="0" dirty="0" smtClean="0"/>
              <a:t> with Federal statutes, regulations, and the terms and conditions of the </a:t>
            </a:r>
            <a:r>
              <a:rPr lang="en-US" sz="3200" b="0" dirty="0" err="1" smtClean="0"/>
              <a:t>subaward</a:t>
            </a:r>
            <a:r>
              <a:rPr lang="en-US" sz="3200" b="0" dirty="0" smtClean="0"/>
              <a:t> for purposes of </a:t>
            </a:r>
            <a:r>
              <a:rPr lang="en-US" sz="3200" dirty="0" smtClean="0"/>
              <a:t>determining the appropriate </a:t>
            </a:r>
            <a:r>
              <a:rPr lang="en-US" sz="3200" dirty="0" err="1" smtClean="0"/>
              <a:t>subrecipient</a:t>
            </a:r>
            <a:r>
              <a:rPr lang="en-US" sz="3200" dirty="0" smtClean="0"/>
              <a:t> monitoring</a:t>
            </a:r>
            <a:r>
              <a:rPr lang="en-US" sz="3200" b="0" dirty="0" smtClean="0"/>
              <a:t> described in paragraph (e) of this section, which may include consideration of such factors as...”</a:t>
            </a:r>
          </a:p>
        </p:txBody>
      </p:sp>
      <p:pic>
        <p:nvPicPr>
          <p:cNvPr id="4" name="Picture 3"/>
          <p:cNvPicPr>
            <a:picLocks noChangeAspect="1"/>
          </p:cNvPicPr>
          <p:nvPr/>
        </p:nvPicPr>
        <p:blipFill>
          <a:blip r:embed="rId3"/>
          <a:stretch>
            <a:fillRect/>
          </a:stretch>
        </p:blipFill>
        <p:spPr>
          <a:xfrm>
            <a:off x="9559567" y="5508262"/>
            <a:ext cx="2419073" cy="1349738"/>
          </a:xfrm>
          <a:prstGeom prst="rect">
            <a:avLst/>
          </a:prstGeom>
        </p:spPr>
      </p:pic>
    </p:spTree>
    <p:extLst>
      <p:ext uri="{BB962C8B-B14F-4D97-AF65-F5344CB8AC3E}">
        <p14:creationId xmlns:p14="http://schemas.microsoft.com/office/powerpoint/2010/main" val="9229889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dirty="0" err="1"/>
              <a:t>Subrecipient</a:t>
            </a:r>
            <a:r>
              <a:rPr lang="es-ES_tradnl" dirty="0"/>
              <a:t> </a:t>
            </a:r>
            <a:r>
              <a:rPr lang="es-ES_tradnl" dirty="0" err="1"/>
              <a:t>Risk</a:t>
            </a:r>
            <a:r>
              <a:rPr lang="es-ES_tradnl" dirty="0"/>
              <a:t> </a:t>
            </a:r>
            <a:r>
              <a:rPr lang="es-ES_tradnl" dirty="0" err="1"/>
              <a:t>Monitoring</a:t>
            </a:r>
            <a:r>
              <a:rPr lang="es-ES_tradnl" dirty="0"/>
              <a:t> </a:t>
            </a:r>
            <a:r>
              <a:rPr lang="es-ES_tradnl" dirty="0" err="1"/>
              <a:t>Background</a:t>
            </a:r>
            <a:endParaRPr lang="es-ES_tradnl" dirty="0"/>
          </a:p>
        </p:txBody>
      </p:sp>
      <p:sp>
        <p:nvSpPr>
          <p:cNvPr id="3" name="Content Placeholder 2"/>
          <p:cNvSpPr>
            <a:spLocks noGrp="1"/>
          </p:cNvSpPr>
          <p:nvPr>
            <p:ph idx="1"/>
          </p:nvPr>
        </p:nvSpPr>
        <p:spPr>
          <a:xfrm>
            <a:off x="1484310" y="1782877"/>
            <a:ext cx="10494330" cy="4810298"/>
          </a:xfrm>
        </p:spPr>
        <p:txBody>
          <a:bodyPr anchor="ctr">
            <a:normAutofit/>
          </a:bodyPr>
          <a:lstStyle/>
          <a:p>
            <a:pPr algn="just"/>
            <a:r>
              <a:rPr lang="en-US" sz="3200" dirty="0" smtClean="0">
                <a:solidFill>
                  <a:srgbClr val="FF0000"/>
                </a:solidFill>
              </a:rPr>
              <a:t>200.331(6)(e), </a:t>
            </a:r>
            <a:r>
              <a:rPr lang="en-US" sz="3200" b="0" dirty="0" smtClean="0"/>
              <a:t>“Depending upon the pass-through entity’s assessment of risk posed by the </a:t>
            </a:r>
            <a:r>
              <a:rPr lang="en-US" sz="3200" b="0" dirty="0" err="1" smtClean="0"/>
              <a:t>subrecipient</a:t>
            </a:r>
            <a:r>
              <a:rPr lang="en-US" sz="3200" b="0" dirty="0" smtClean="0"/>
              <a:t> (as described in paragraph (b) of this section), the following monitoring tools may be useful for the pass-through entity to ensure proper accountability and compliance with program requirements and achievement of performance goals... “.</a:t>
            </a:r>
          </a:p>
          <a:p>
            <a:pPr lvl="1"/>
            <a:r>
              <a:rPr lang="en-US" sz="2800" dirty="0"/>
              <a:t>Providing </a:t>
            </a:r>
            <a:r>
              <a:rPr lang="en-US" sz="2800" dirty="0" err="1"/>
              <a:t>subrecipients</a:t>
            </a:r>
            <a:r>
              <a:rPr lang="en-US" sz="2800" dirty="0"/>
              <a:t> with training and technical </a:t>
            </a:r>
            <a:r>
              <a:rPr lang="en-US" sz="2800" dirty="0" smtClean="0"/>
              <a:t>assistance</a:t>
            </a:r>
          </a:p>
          <a:p>
            <a:pPr lvl="1"/>
            <a:r>
              <a:rPr lang="en-US" sz="2800" dirty="0"/>
              <a:t>Performing on-site </a:t>
            </a:r>
            <a:r>
              <a:rPr lang="en-US" sz="2800" dirty="0" smtClean="0"/>
              <a:t>reviews</a:t>
            </a:r>
            <a:endParaRPr lang="en-US" sz="2800" b="0" dirty="0" smtClean="0"/>
          </a:p>
          <a:p>
            <a:pPr lvl="1"/>
            <a:endParaRPr lang="en-US" sz="2800" b="0" dirty="0" smtClean="0"/>
          </a:p>
        </p:txBody>
      </p:sp>
    </p:spTree>
    <p:extLst>
      <p:ext uri="{BB962C8B-B14F-4D97-AF65-F5344CB8AC3E}">
        <p14:creationId xmlns:p14="http://schemas.microsoft.com/office/powerpoint/2010/main" val="12763337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s-ES_tradnl" dirty="0" err="1"/>
              <a:t>Subrecipient</a:t>
            </a:r>
            <a:r>
              <a:rPr lang="es-ES_tradnl" dirty="0"/>
              <a:t> </a:t>
            </a:r>
            <a:r>
              <a:rPr lang="es-ES_tradnl" dirty="0" err="1"/>
              <a:t>Risk</a:t>
            </a:r>
            <a:r>
              <a:rPr lang="es-ES_tradnl" dirty="0"/>
              <a:t> </a:t>
            </a:r>
            <a:r>
              <a:rPr lang="es-ES_tradnl" dirty="0" err="1"/>
              <a:t>Monitoring</a:t>
            </a:r>
            <a:r>
              <a:rPr lang="es-ES_tradnl" dirty="0"/>
              <a:t> </a:t>
            </a:r>
            <a:r>
              <a:rPr lang="es-ES_tradnl" dirty="0" err="1" smtClean="0"/>
              <a:t>Background</a:t>
            </a:r>
            <a:endParaRPr lang="en-US" altLang="en-US" dirty="0" smtClean="0">
              <a:solidFill>
                <a:srgbClr val="002060"/>
              </a:solidFill>
              <a:ea typeface="ＭＳ Ｐゴシック" panose="020B0600070205080204" pitchFamily="34" charset="-128"/>
            </a:endParaRPr>
          </a:p>
        </p:txBody>
      </p:sp>
      <p:sp>
        <p:nvSpPr>
          <p:cNvPr id="49156" name="Content Placeholder 2"/>
          <p:cNvSpPr>
            <a:spLocks noGrp="1"/>
          </p:cNvSpPr>
          <p:nvPr>
            <p:ph idx="1"/>
          </p:nvPr>
        </p:nvSpPr>
        <p:spPr>
          <a:xfrm>
            <a:off x="1484310" y="1073268"/>
            <a:ext cx="10494330" cy="4810298"/>
          </a:xfrm>
        </p:spPr>
        <p:txBody>
          <a:bodyPr anchor="t">
            <a:noAutofit/>
          </a:bodyPr>
          <a:lstStyle/>
          <a:p>
            <a:r>
              <a:rPr lang="en-US" altLang="en-US" sz="3200" dirty="0">
                <a:solidFill>
                  <a:srgbClr val="FF0000"/>
                </a:solidFill>
                <a:ea typeface="ＭＳ Ｐゴシック" panose="020B0600070205080204" pitchFamily="34" charset="-128"/>
              </a:rPr>
              <a:t>200.331(h</a:t>
            </a:r>
            <a:r>
              <a:rPr lang="en-US" altLang="en-US" sz="3200" dirty="0" smtClean="0">
                <a:solidFill>
                  <a:srgbClr val="FF0000"/>
                </a:solidFill>
                <a:ea typeface="ＭＳ Ｐゴシック" panose="020B0600070205080204" pitchFamily="34" charset="-128"/>
              </a:rPr>
              <a:t>)</a:t>
            </a:r>
            <a:r>
              <a:rPr lang="en-US" altLang="en-US" sz="3200" dirty="0" smtClean="0">
                <a:solidFill>
                  <a:srgbClr val="002060"/>
                </a:solidFill>
                <a:ea typeface="ＭＳ Ｐゴシック" panose="020B0600070205080204" pitchFamily="34" charset="-128"/>
              </a:rPr>
              <a:t>, </a:t>
            </a:r>
            <a:r>
              <a:rPr lang="en-US" altLang="en-US" sz="3200" dirty="0" smtClean="0">
                <a:ea typeface="ＭＳ Ｐゴシック" panose="020B0600070205080204" pitchFamily="34" charset="-128"/>
              </a:rPr>
              <a:t>Pass-through entities must consider taking enforcement action based on noncompliance, including: </a:t>
            </a:r>
          </a:p>
          <a:p>
            <a:pPr lvl="1" eaLnBrk="1" hangingPunct="1"/>
            <a:r>
              <a:rPr lang="en-US" altLang="en-US" sz="2800" dirty="0" smtClean="0">
                <a:ea typeface="ＭＳ Ｐゴシック" panose="020B0600070205080204" pitchFamily="34" charset="-128"/>
              </a:rPr>
              <a:t>Temporarily withholding cash payments pending correction</a:t>
            </a:r>
          </a:p>
          <a:p>
            <a:pPr lvl="1" eaLnBrk="1" hangingPunct="1"/>
            <a:r>
              <a:rPr lang="en-US" altLang="en-US" sz="2800" dirty="0" smtClean="0">
                <a:ea typeface="ＭＳ Ｐゴシック" panose="020B0600070205080204" pitchFamily="34" charset="-128"/>
              </a:rPr>
              <a:t>Disallowing all or part of the cost</a:t>
            </a:r>
          </a:p>
          <a:p>
            <a:pPr lvl="1" eaLnBrk="1" hangingPunct="1"/>
            <a:r>
              <a:rPr lang="en-US" altLang="en-US" sz="2800" dirty="0" smtClean="0">
                <a:ea typeface="ＭＳ Ｐゴシック" panose="020B0600070205080204" pitchFamily="34" charset="-128"/>
              </a:rPr>
              <a:t>Wholly or partly suspending the award</a:t>
            </a:r>
          </a:p>
          <a:p>
            <a:pPr lvl="1" eaLnBrk="1" hangingPunct="1"/>
            <a:r>
              <a:rPr lang="en-US" altLang="en-US" sz="2800" dirty="0" smtClean="0">
                <a:ea typeface="ＭＳ Ｐゴシック" panose="020B0600070205080204" pitchFamily="34" charset="-128"/>
              </a:rPr>
              <a:t>Recommending suspension/debarment to federal awarding agency </a:t>
            </a:r>
          </a:p>
          <a:p>
            <a:pPr lvl="1" eaLnBrk="1" hangingPunct="1"/>
            <a:r>
              <a:rPr lang="en-US" altLang="en-US" sz="2800" dirty="0" smtClean="0">
                <a:ea typeface="ＭＳ Ｐゴシック" panose="020B0600070205080204" pitchFamily="34" charset="-128"/>
              </a:rPr>
              <a:t>Withholding further federal awards </a:t>
            </a:r>
          </a:p>
          <a:p>
            <a:pPr lvl="1" eaLnBrk="1" hangingPunct="1"/>
            <a:r>
              <a:rPr lang="en-US" altLang="en-US" sz="2800" dirty="0" smtClean="0">
                <a:ea typeface="ＭＳ Ｐゴシック" panose="020B0600070205080204" pitchFamily="34" charset="-128"/>
              </a:rPr>
              <a:t>Other remedies that may be legally available </a:t>
            </a:r>
          </a:p>
        </p:txBody>
      </p:sp>
    </p:spTree>
    <p:extLst>
      <p:ext uri="{BB962C8B-B14F-4D97-AF65-F5344CB8AC3E}">
        <p14:creationId xmlns:p14="http://schemas.microsoft.com/office/powerpoint/2010/main" val="1834785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484310" y="1"/>
            <a:ext cx="10018713" cy="1438834"/>
          </a:xfrm>
          <a:prstGeom prst="rect">
            <a:avLst/>
          </a:prstGeom>
        </p:spPr>
        <p:txBody>
          <a:bodyPr lIns="91425" tIns="91425" rIns="91425" bIns="91425" anchor="ctr" anchorCtr="0">
            <a:noAutofit/>
          </a:bodyPr>
          <a:lstStyle/>
          <a:p>
            <a:pPr lvl="0">
              <a:spcBef>
                <a:spcPts val="0"/>
              </a:spcBef>
            </a:pPr>
            <a:r>
              <a:rPr lang="en-US" dirty="0" smtClean="0"/>
              <a:t>Compliance Requirements</a:t>
            </a:r>
            <a:r>
              <a:rPr lang="is-IS" dirty="0" smtClean="0"/>
              <a:t>…</a:t>
            </a:r>
            <a:r>
              <a:rPr lang="en-US" dirty="0" smtClean="0"/>
              <a:t> </a:t>
            </a:r>
            <a:br>
              <a:rPr lang="en-US" dirty="0" smtClean="0"/>
            </a:br>
            <a:r>
              <a:rPr lang="en-US" dirty="0" smtClean="0"/>
              <a:t>Why? </a:t>
            </a:r>
            <a:endParaRPr lang="en-US" sz="2400" b="0" i="1" dirty="0"/>
          </a:p>
        </p:txBody>
      </p:sp>
      <p:sp>
        <p:nvSpPr>
          <p:cNvPr id="136" name="Shape 136"/>
          <p:cNvSpPr txBox="1">
            <a:spLocks noGrp="1"/>
          </p:cNvSpPr>
          <p:nvPr>
            <p:ph sz="half" idx="1"/>
          </p:nvPr>
        </p:nvSpPr>
        <p:spPr>
          <a:prstGeom prst="rect">
            <a:avLst/>
          </a:prstGeom>
        </p:spPr>
        <p:txBody>
          <a:bodyPr lIns="91425" tIns="91425" rIns="91425" bIns="91425" anchor="t" anchorCtr="0">
            <a:noAutofit/>
          </a:bodyPr>
          <a:lstStyle/>
          <a:p>
            <a:pPr marL="25400" indent="0">
              <a:spcBef>
                <a:spcPts val="0"/>
              </a:spcBef>
              <a:buSzPct val="100000"/>
              <a:buNone/>
            </a:pPr>
            <a:r>
              <a:rPr lang="en-US" sz="3200" dirty="0" smtClean="0"/>
              <a:t>Grantor Perspective</a:t>
            </a:r>
          </a:p>
          <a:p>
            <a:pPr marL="482600" indent="-457200">
              <a:spcBef>
                <a:spcPts val="0"/>
              </a:spcBef>
              <a:buSzPct val="100000"/>
            </a:pPr>
            <a:r>
              <a:rPr lang="en-US" sz="3200" dirty="0" smtClean="0"/>
              <a:t>Stewardship of funds</a:t>
            </a:r>
          </a:p>
          <a:p>
            <a:pPr marL="482600" indent="-457200">
              <a:spcBef>
                <a:spcPts val="0"/>
              </a:spcBef>
              <a:buSzPct val="100000"/>
            </a:pPr>
            <a:r>
              <a:rPr lang="en-US" sz="3200" dirty="0" smtClean="0"/>
              <a:t>Minimize risks </a:t>
            </a:r>
          </a:p>
          <a:p>
            <a:pPr marL="482600" indent="-457200">
              <a:spcBef>
                <a:spcPts val="0"/>
              </a:spcBef>
              <a:buSzPct val="100000"/>
            </a:pPr>
            <a:r>
              <a:rPr lang="en-US" sz="3200" dirty="0" smtClean="0"/>
              <a:t>Eliminate misuse </a:t>
            </a:r>
          </a:p>
          <a:p>
            <a:pPr marL="482600" indent="-457200">
              <a:spcBef>
                <a:spcPts val="0"/>
              </a:spcBef>
              <a:buSzPct val="100000"/>
            </a:pPr>
            <a:r>
              <a:rPr lang="en-US" sz="3200" dirty="0" smtClean="0"/>
              <a:t>Maximize tax dollars</a:t>
            </a:r>
          </a:p>
          <a:p>
            <a:pPr marL="482600" indent="-457200">
              <a:spcBef>
                <a:spcPts val="0"/>
              </a:spcBef>
              <a:buSzPct val="100000"/>
            </a:pPr>
            <a:r>
              <a:rPr lang="en-US" sz="3200" dirty="0" smtClean="0"/>
              <a:t>Ensure progress</a:t>
            </a:r>
          </a:p>
        </p:txBody>
      </p:sp>
      <p:sp>
        <p:nvSpPr>
          <p:cNvPr id="2" name="Content Placeholder 1"/>
          <p:cNvSpPr>
            <a:spLocks noGrp="1"/>
          </p:cNvSpPr>
          <p:nvPr>
            <p:ph sz="half" idx="2"/>
          </p:nvPr>
        </p:nvSpPr>
        <p:spPr/>
        <p:txBody>
          <a:bodyPr anchor="t">
            <a:normAutofit/>
          </a:bodyPr>
          <a:lstStyle/>
          <a:p>
            <a:pPr marL="0" indent="0">
              <a:buNone/>
            </a:pPr>
            <a:r>
              <a:rPr lang="en-US" sz="3200" dirty="0"/>
              <a:t>Grantee Perspective</a:t>
            </a:r>
          </a:p>
          <a:p>
            <a:pPr marL="482600" indent="-457200">
              <a:spcBef>
                <a:spcPts val="0"/>
              </a:spcBef>
              <a:buSzPct val="100000"/>
            </a:pPr>
            <a:r>
              <a:rPr lang="en-US" sz="3200" dirty="0"/>
              <a:t>Improve chances for future funding cycle </a:t>
            </a:r>
          </a:p>
          <a:p>
            <a:pPr marL="482600" indent="-457200">
              <a:spcBef>
                <a:spcPts val="0"/>
              </a:spcBef>
              <a:buSzPct val="100000"/>
            </a:pPr>
            <a:r>
              <a:rPr lang="en-US" sz="3200" dirty="0"/>
              <a:t>Focus on objectives </a:t>
            </a:r>
          </a:p>
          <a:p>
            <a:pPr marL="482600" indent="-457200">
              <a:spcBef>
                <a:spcPts val="0"/>
              </a:spcBef>
              <a:buSzPct val="100000"/>
            </a:pPr>
            <a:r>
              <a:rPr lang="en-US" sz="3200" dirty="0"/>
              <a:t>Efficiency </a:t>
            </a:r>
          </a:p>
          <a:p>
            <a:pPr marL="482600" indent="-457200">
              <a:spcBef>
                <a:spcPts val="0"/>
              </a:spcBef>
              <a:buSzPct val="100000"/>
            </a:pPr>
            <a:r>
              <a:rPr lang="en-US" sz="3200" dirty="0"/>
              <a:t>Ethics </a:t>
            </a:r>
          </a:p>
          <a:p>
            <a:endParaRPr lang="en-US" sz="3200" dirty="0" smtClean="0"/>
          </a:p>
          <a:p>
            <a:endParaRPr lang="en-US" sz="3200" dirty="0"/>
          </a:p>
        </p:txBody>
      </p:sp>
    </p:spTree>
    <p:extLst>
      <p:ext uri="{BB962C8B-B14F-4D97-AF65-F5344CB8AC3E}">
        <p14:creationId xmlns:p14="http://schemas.microsoft.com/office/powerpoint/2010/main" val="1223546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500" fill="hold"/>
                                        <p:tgtEl>
                                          <p:spTgt spid="136"/>
                                        </p:tgtEl>
                                        <p:attrNameLst>
                                          <p:attrName>ppt_x</p:attrName>
                                        </p:attrNameLst>
                                      </p:cBhvr>
                                      <p:tavLst>
                                        <p:tav tm="0">
                                          <p:val>
                                            <p:strVal val="#ppt_x"/>
                                          </p:val>
                                        </p:tav>
                                        <p:tav tm="100000">
                                          <p:val>
                                            <p:strVal val="#ppt_x"/>
                                          </p:val>
                                        </p:tav>
                                      </p:tavLst>
                                    </p:anim>
                                    <p:anim calcmode="lin" valueType="num">
                                      <p:cBhvr additive="base">
                                        <p:cTn id="8"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1" uiExpand="1"/>
      <p:bldP spid="2" grpId="0" uiExpan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Subrecipient</a:t>
            </a:r>
            <a:r>
              <a:rPr lang="en-US" dirty="0"/>
              <a:t> Monitoring Guide</a:t>
            </a:r>
            <a:endParaRPr lang="es-ES_tradnl" dirty="0"/>
          </a:p>
        </p:txBody>
      </p:sp>
      <p:sp>
        <p:nvSpPr>
          <p:cNvPr id="3" name="Content Placeholder 2"/>
          <p:cNvSpPr>
            <a:spLocks noGrp="1"/>
          </p:cNvSpPr>
          <p:nvPr>
            <p:ph idx="1"/>
          </p:nvPr>
        </p:nvSpPr>
        <p:spPr>
          <a:xfrm>
            <a:off x="1484309" y="1082142"/>
            <a:ext cx="10018713" cy="5237975"/>
          </a:xfrm>
        </p:spPr>
        <p:txBody>
          <a:bodyPr anchor="ctr">
            <a:normAutofit fontScale="77500" lnSpcReduction="20000"/>
          </a:bodyPr>
          <a:lstStyle/>
          <a:p>
            <a:r>
              <a:rPr lang="en-US" sz="3600" dirty="0" smtClean="0"/>
              <a:t>Serial ORCI-2016-01- University Of Puerto Rico Risk Management Procedures For Federal Grants </a:t>
            </a:r>
            <a:r>
              <a:rPr lang="en-US" sz="3600" dirty="0" err="1" smtClean="0"/>
              <a:t>Subawards</a:t>
            </a:r>
            <a:r>
              <a:rPr lang="en-US" sz="3600" dirty="0" smtClean="0"/>
              <a:t> (July 2016)</a:t>
            </a:r>
            <a:br>
              <a:rPr lang="en-US" sz="3600" dirty="0" smtClean="0"/>
            </a:br>
            <a:r>
              <a:rPr lang="en-US" sz="3600" dirty="0" smtClean="0">
                <a:hlinkClick r:id="rId3"/>
              </a:rPr>
              <a:t>http</a:t>
            </a:r>
            <a:r>
              <a:rPr lang="en-US" sz="3600" dirty="0">
                <a:hlinkClick r:id="rId3"/>
              </a:rPr>
              <a:t>://www.upr.edu/wp-content/uploads/2017/04/SERIAL-ORCI-2016-01-UNIVERSITY-OF-PUERTO-RICO-RISK-MANAGEMENT-PROCEDURES-FOR-FEDERAL-GRANTS-SUBAWARDS-JUL_18_2016-1.pdf</a:t>
            </a:r>
            <a:endParaRPr lang="en-US" sz="3600" b="0" dirty="0" smtClean="0"/>
          </a:p>
          <a:p>
            <a:r>
              <a:rPr lang="en-US" sz="3600" b="0" dirty="0" smtClean="0"/>
              <a:t>Designed </a:t>
            </a:r>
            <a:r>
              <a:rPr lang="en-US" sz="3600" b="0" dirty="0"/>
              <a:t>for </a:t>
            </a:r>
            <a:r>
              <a:rPr lang="en-US" sz="3600" dirty="0" err="1"/>
              <a:t>subawards</a:t>
            </a:r>
            <a:r>
              <a:rPr lang="en-US" sz="3600" dirty="0"/>
              <a:t> that are subject to federal</a:t>
            </a:r>
            <a:r>
              <a:rPr lang="en-US" sz="3600" b="0" dirty="0"/>
              <a:t> and/or agency-specific regulations established by the </a:t>
            </a:r>
            <a:r>
              <a:rPr lang="en-US" sz="3600" dirty="0"/>
              <a:t>federal prime </a:t>
            </a:r>
            <a:r>
              <a:rPr lang="en-US" sz="3600" dirty="0" smtClean="0"/>
              <a:t>sponsor</a:t>
            </a:r>
            <a:r>
              <a:rPr lang="en-US" sz="3600" b="0" dirty="0" smtClean="0"/>
              <a:t>.</a:t>
            </a:r>
          </a:p>
          <a:p>
            <a:r>
              <a:rPr lang="en-US" sz="3600" b="0" dirty="0"/>
              <a:t>M</a:t>
            </a:r>
            <a:r>
              <a:rPr lang="en-US" sz="3600" b="0" dirty="0" smtClean="0"/>
              <a:t>onitoring </a:t>
            </a:r>
            <a:r>
              <a:rPr lang="en-US" sz="3600" b="0" dirty="0"/>
              <a:t>procedures should be determined by the </a:t>
            </a:r>
            <a:r>
              <a:rPr lang="en-US" sz="3600" dirty="0"/>
              <a:t>PI and administrators</a:t>
            </a:r>
            <a:r>
              <a:rPr lang="en-US" sz="3600" b="0" dirty="0"/>
              <a:t> based on the nature of the grant and the </a:t>
            </a:r>
            <a:r>
              <a:rPr lang="en-US" sz="3600" dirty="0"/>
              <a:t>perceived risk associated with the </a:t>
            </a:r>
            <a:r>
              <a:rPr lang="en-US" sz="3600" dirty="0" err="1" smtClean="0"/>
              <a:t>subrecipient</a:t>
            </a:r>
            <a:r>
              <a:rPr lang="en-US" sz="3600" b="0" dirty="0" smtClean="0"/>
              <a:t>.</a:t>
            </a:r>
          </a:p>
        </p:txBody>
      </p:sp>
    </p:spTree>
    <p:extLst>
      <p:ext uri="{BB962C8B-B14F-4D97-AF65-F5344CB8AC3E}">
        <p14:creationId xmlns:p14="http://schemas.microsoft.com/office/powerpoint/2010/main" val="17287667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Subrecipient</a:t>
            </a:r>
            <a:r>
              <a:rPr lang="en-US" dirty="0"/>
              <a:t> Monitoring Guide</a:t>
            </a:r>
            <a:endParaRPr lang="es-ES_tradnl" dirty="0"/>
          </a:p>
        </p:txBody>
      </p:sp>
      <p:sp>
        <p:nvSpPr>
          <p:cNvPr id="3" name="Content Placeholder 2"/>
          <p:cNvSpPr>
            <a:spLocks noGrp="1"/>
          </p:cNvSpPr>
          <p:nvPr>
            <p:ph idx="1"/>
          </p:nvPr>
        </p:nvSpPr>
        <p:spPr/>
        <p:txBody>
          <a:bodyPr anchor="ctr">
            <a:normAutofit/>
          </a:bodyPr>
          <a:lstStyle/>
          <a:p>
            <a:r>
              <a:rPr lang="en-US" sz="3200" b="0" dirty="0"/>
              <a:t>C</a:t>
            </a:r>
            <a:r>
              <a:rPr lang="en-US" sz="3200" b="0" dirty="0" smtClean="0"/>
              <a:t>ollection </a:t>
            </a:r>
            <a:r>
              <a:rPr lang="en-US" sz="3200" b="0" dirty="0"/>
              <a:t>of documents to </a:t>
            </a:r>
            <a:r>
              <a:rPr lang="en-US" sz="3200" dirty="0"/>
              <a:t>assist administrators at the responsible offices</a:t>
            </a:r>
            <a:r>
              <a:rPr lang="en-US" sz="3200" b="0" dirty="0"/>
              <a:t> and central level with </a:t>
            </a:r>
            <a:r>
              <a:rPr lang="en-US" sz="3200" b="0" dirty="0" err="1"/>
              <a:t>subrecipient</a:t>
            </a:r>
            <a:r>
              <a:rPr lang="en-US" sz="3200" b="0" dirty="0"/>
              <a:t> </a:t>
            </a:r>
            <a:r>
              <a:rPr lang="en-US" sz="3200" b="0" dirty="0" smtClean="0"/>
              <a:t>monitoring.</a:t>
            </a:r>
          </a:p>
          <a:p>
            <a:r>
              <a:rPr lang="en-US" sz="3200" dirty="0"/>
              <a:t>A</a:t>
            </a:r>
            <a:r>
              <a:rPr lang="en-US" sz="3200" dirty="0" smtClean="0"/>
              <a:t>dditional </a:t>
            </a:r>
            <a:r>
              <a:rPr lang="en-US" sz="3200" dirty="0"/>
              <a:t>monitoring efforts should always be implemented if there is any question about the </a:t>
            </a:r>
            <a:r>
              <a:rPr lang="en-US" sz="3200" dirty="0" err="1"/>
              <a:t>subrecipient’s</a:t>
            </a:r>
            <a:r>
              <a:rPr lang="en-US" sz="3200" dirty="0"/>
              <a:t> ability to ensure proper use and financial management of sponsor funds during any stage of the </a:t>
            </a:r>
            <a:r>
              <a:rPr lang="en-US" sz="3200" dirty="0" smtClean="0"/>
              <a:t>award.</a:t>
            </a:r>
            <a:endParaRPr lang="es-ES_tradnl" sz="3200" dirty="0"/>
          </a:p>
        </p:txBody>
      </p:sp>
    </p:spTree>
    <p:extLst>
      <p:ext uri="{BB962C8B-B14F-4D97-AF65-F5344CB8AC3E}">
        <p14:creationId xmlns:p14="http://schemas.microsoft.com/office/powerpoint/2010/main" val="7558693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Sub-</a:t>
            </a:r>
            <a:r>
              <a:rPr lang="es-ES_tradnl" dirty="0" err="1" smtClean="0"/>
              <a:t>Recipient</a:t>
            </a:r>
            <a:r>
              <a:rPr lang="es-ES_tradnl" dirty="0" smtClean="0"/>
              <a:t> </a:t>
            </a:r>
            <a:r>
              <a:rPr lang="es-ES_tradnl" dirty="0" err="1" smtClean="0"/>
              <a:t>monitoring</a:t>
            </a:r>
            <a:endParaRPr lang="es-ES_tradnl" dirty="0"/>
          </a:p>
        </p:txBody>
      </p:sp>
      <p:sp>
        <p:nvSpPr>
          <p:cNvPr id="3" name="Content Placeholder 2"/>
          <p:cNvSpPr>
            <a:spLocks noGrp="1"/>
          </p:cNvSpPr>
          <p:nvPr>
            <p:ph idx="1"/>
          </p:nvPr>
        </p:nvSpPr>
        <p:spPr>
          <a:xfrm>
            <a:off x="1484310" y="1283624"/>
            <a:ext cx="10494330" cy="4810298"/>
          </a:xfrm>
        </p:spPr>
        <p:txBody>
          <a:bodyPr>
            <a:noAutofit/>
          </a:bodyPr>
          <a:lstStyle/>
          <a:p>
            <a:r>
              <a:rPr lang="es-ES_tradnl" sz="3200" b="1" dirty="0" err="1" smtClean="0"/>
              <a:t>Finance</a:t>
            </a:r>
            <a:r>
              <a:rPr lang="es-ES_tradnl" sz="3200" b="1" dirty="0" smtClean="0"/>
              <a:t> Office circular 16-17</a:t>
            </a:r>
          </a:p>
          <a:p>
            <a:pPr lvl="1"/>
            <a:r>
              <a:rPr lang="es-ES_tradnl" sz="2800" b="1" dirty="0">
                <a:hlinkClick r:id="rId3"/>
              </a:rPr>
              <a:t>http://</a:t>
            </a:r>
            <a:r>
              <a:rPr lang="es-ES_tradnl" sz="2800" b="1" dirty="0" err="1">
                <a:hlinkClick r:id="rId3"/>
              </a:rPr>
              <a:t>www.upr.edu</a:t>
            </a:r>
            <a:r>
              <a:rPr lang="es-ES_tradnl" sz="2800" b="1" dirty="0">
                <a:hlinkClick r:id="rId3"/>
              </a:rPr>
              <a:t>/</a:t>
            </a:r>
            <a:r>
              <a:rPr lang="es-ES_tradnl" sz="2800" b="1" dirty="0" err="1">
                <a:hlinkClick r:id="rId3"/>
              </a:rPr>
              <a:t>wp-content</a:t>
            </a:r>
            <a:r>
              <a:rPr lang="es-ES_tradnl" sz="2800" b="1" dirty="0">
                <a:hlinkClick r:id="rId3"/>
              </a:rPr>
              <a:t>/</a:t>
            </a:r>
            <a:r>
              <a:rPr lang="es-ES_tradnl" sz="2800" b="1" dirty="0" err="1">
                <a:hlinkClick r:id="rId3"/>
              </a:rPr>
              <a:t>uploads</a:t>
            </a:r>
            <a:r>
              <a:rPr lang="es-ES_tradnl" sz="2800" b="1" dirty="0">
                <a:hlinkClick r:id="rId3"/>
              </a:rPr>
              <a:t>/2017/04/Finance-Circular-16-07-Intecampus-Sub-Award-AMENDED.pdf</a:t>
            </a:r>
            <a:endParaRPr lang="es-ES_tradnl" sz="2800" b="1" dirty="0" smtClean="0"/>
          </a:p>
          <a:p>
            <a:pPr lvl="1"/>
            <a:r>
              <a:rPr lang="es-ES_tradnl" sz="2800" dirty="0" err="1" smtClean="0"/>
              <a:t>Approved</a:t>
            </a:r>
            <a:r>
              <a:rPr lang="es-ES_tradnl" sz="2800" dirty="0" smtClean="0"/>
              <a:t> </a:t>
            </a:r>
            <a:r>
              <a:rPr lang="es-ES_tradnl" sz="2800" dirty="0"/>
              <a:t>in </a:t>
            </a:r>
            <a:r>
              <a:rPr lang="es-ES_tradnl" sz="2800" dirty="0" err="1"/>
              <a:t>september</a:t>
            </a:r>
            <a:r>
              <a:rPr lang="es-ES_tradnl" sz="2800" dirty="0"/>
              <a:t> 28, 2015, </a:t>
            </a:r>
            <a:r>
              <a:rPr lang="es-ES_tradnl" sz="2800" dirty="0" err="1"/>
              <a:t>amended</a:t>
            </a:r>
            <a:r>
              <a:rPr lang="es-ES_tradnl" sz="2800" dirty="0"/>
              <a:t> </a:t>
            </a:r>
            <a:r>
              <a:rPr lang="es-ES_tradnl" sz="2800" dirty="0" err="1"/>
              <a:t>on</a:t>
            </a:r>
            <a:r>
              <a:rPr lang="es-ES_tradnl" sz="2800" dirty="0"/>
              <a:t> june 30, 2016.</a:t>
            </a:r>
          </a:p>
          <a:p>
            <a:pPr lvl="1"/>
            <a:r>
              <a:rPr lang="es-ES_tradnl" sz="2800" dirty="0" err="1" smtClean="0"/>
              <a:t>Differentiates</a:t>
            </a:r>
            <a:r>
              <a:rPr lang="es-ES_tradnl" sz="2800" dirty="0" smtClean="0"/>
              <a:t> </a:t>
            </a:r>
            <a:r>
              <a:rPr lang="es-ES_tradnl" sz="2800" dirty="0" err="1"/>
              <a:t>the</a:t>
            </a:r>
            <a:r>
              <a:rPr lang="es-ES_tradnl" sz="2800" dirty="0"/>
              <a:t> </a:t>
            </a:r>
            <a:r>
              <a:rPr lang="es-ES_tradnl" sz="2800" b="1" dirty="0" err="1" smtClean="0"/>
              <a:t>contract</a:t>
            </a:r>
            <a:r>
              <a:rPr lang="es-ES_tradnl" sz="2800" b="1" dirty="0" smtClean="0"/>
              <a:t> </a:t>
            </a:r>
            <a:r>
              <a:rPr lang="es-ES_tradnl" sz="2800" b="1" dirty="0" err="1"/>
              <a:t>requirements</a:t>
            </a:r>
            <a:r>
              <a:rPr lang="es-ES_tradnl" sz="2800" b="1" dirty="0"/>
              <a:t> of </a:t>
            </a:r>
            <a:r>
              <a:rPr lang="es-ES_tradnl" sz="2800" b="1" dirty="0" err="1"/>
              <a:t>grants</a:t>
            </a:r>
            <a:r>
              <a:rPr lang="es-ES_tradnl" sz="2800" b="1" dirty="0"/>
              <a:t> </a:t>
            </a:r>
            <a:r>
              <a:rPr lang="es-ES_tradnl" sz="2800" b="1" dirty="0" err="1"/>
              <a:t>agreements</a:t>
            </a:r>
            <a:r>
              <a:rPr lang="es-ES_tradnl" sz="2800" b="1" dirty="0"/>
              <a:t> </a:t>
            </a:r>
            <a:r>
              <a:rPr lang="es-ES_tradnl" sz="2800" b="1" dirty="0" err="1"/>
              <a:t>between</a:t>
            </a:r>
            <a:r>
              <a:rPr lang="es-ES_tradnl" sz="2800" b="1" dirty="0"/>
              <a:t> UPR</a:t>
            </a:r>
            <a:r>
              <a:rPr lang="es-ES_tradnl" sz="2800" dirty="0"/>
              <a:t> </a:t>
            </a:r>
            <a:r>
              <a:rPr lang="es-ES_tradnl" sz="2800" dirty="0" err="1"/>
              <a:t>units</a:t>
            </a:r>
            <a:r>
              <a:rPr lang="es-ES_tradnl" sz="2800" dirty="0"/>
              <a:t> </a:t>
            </a:r>
            <a:r>
              <a:rPr lang="es-ES_tradnl" sz="2800" dirty="0" err="1"/>
              <a:t>from</a:t>
            </a:r>
            <a:r>
              <a:rPr lang="es-ES_tradnl" sz="2800" dirty="0"/>
              <a:t> </a:t>
            </a:r>
            <a:r>
              <a:rPr lang="es-ES_tradnl" sz="2800" dirty="0" err="1"/>
              <a:t>grants</a:t>
            </a:r>
            <a:r>
              <a:rPr lang="es-ES_tradnl" sz="2800" dirty="0"/>
              <a:t> </a:t>
            </a:r>
            <a:r>
              <a:rPr lang="es-ES_tradnl" sz="2800" dirty="0" err="1"/>
              <a:t>agreements</a:t>
            </a:r>
            <a:r>
              <a:rPr lang="es-ES_tradnl" sz="2800" dirty="0"/>
              <a:t> </a:t>
            </a:r>
            <a:r>
              <a:rPr lang="es-ES_tradnl" sz="2800" dirty="0" err="1"/>
              <a:t>with</a:t>
            </a:r>
            <a:r>
              <a:rPr lang="es-ES_tradnl" sz="2800" dirty="0"/>
              <a:t> </a:t>
            </a:r>
            <a:r>
              <a:rPr lang="es-ES_tradnl" sz="2800" dirty="0" err="1"/>
              <a:t>external</a:t>
            </a:r>
            <a:r>
              <a:rPr lang="es-ES_tradnl" sz="2800" dirty="0"/>
              <a:t> </a:t>
            </a:r>
            <a:r>
              <a:rPr lang="es-ES_tradnl" sz="2800" dirty="0" err="1"/>
              <a:t>entities</a:t>
            </a:r>
            <a:r>
              <a:rPr lang="es-ES_tradnl" sz="2800" dirty="0"/>
              <a:t>.</a:t>
            </a:r>
          </a:p>
          <a:p>
            <a:pPr lvl="1"/>
            <a:r>
              <a:rPr lang="es-ES_tradnl" sz="2800" dirty="0" smtClean="0"/>
              <a:t>Defines </a:t>
            </a:r>
            <a:r>
              <a:rPr lang="es-ES_tradnl" sz="2800" dirty="0" err="1" smtClean="0"/>
              <a:t>the</a:t>
            </a:r>
            <a:r>
              <a:rPr lang="es-ES_tradnl" sz="2800" dirty="0" smtClean="0"/>
              <a:t> </a:t>
            </a:r>
            <a:r>
              <a:rPr lang="es-ES_tradnl" sz="2800" b="1" dirty="0" err="1" smtClean="0"/>
              <a:t>accounting</a:t>
            </a:r>
            <a:r>
              <a:rPr lang="es-ES_tradnl" sz="2800" b="1" dirty="0" smtClean="0"/>
              <a:t> </a:t>
            </a:r>
            <a:r>
              <a:rPr lang="es-ES_tradnl" sz="2800" b="1" dirty="0" err="1" smtClean="0"/>
              <a:t>for</a:t>
            </a:r>
            <a:r>
              <a:rPr lang="es-ES_tradnl" sz="2800" b="1" dirty="0" smtClean="0"/>
              <a:t> </a:t>
            </a:r>
            <a:r>
              <a:rPr lang="es-ES_tradnl" sz="2800" b="1" dirty="0" err="1" smtClean="0"/>
              <a:t>grant</a:t>
            </a:r>
            <a:r>
              <a:rPr lang="es-ES_tradnl" sz="2800" b="1" dirty="0" smtClean="0"/>
              <a:t> </a:t>
            </a:r>
            <a:r>
              <a:rPr lang="es-ES_tradnl" sz="2800" b="1" dirty="0" err="1" smtClean="0"/>
              <a:t>agreements</a:t>
            </a:r>
            <a:r>
              <a:rPr lang="es-ES_tradnl" sz="2800" b="1" dirty="0" smtClean="0"/>
              <a:t> </a:t>
            </a:r>
            <a:r>
              <a:rPr lang="es-ES_tradnl" sz="2800" b="1" dirty="0" err="1" smtClean="0"/>
              <a:t>between</a:t>
            </a:r>
            <a:r>
              <a:rPr lang="es-ES_tradnl" sz="2800" b="1" dirty="0" smtClean="0"/>
              <a:t> UPR </a:t>
            </a:r>
            <a:r>
              <a:rPr lang="es-ES_tradnl" sz="2800" b="1" dirty="0" err="1" smtClean="0"/>
              <a:t>units</a:t>
            </a:r>
            <a:r>
              <a:rPr lang="es-ES_tradnl" sz="2800" dirty="0" smtClean="0"/>
              <a:t>.</a:t>
            </a:r>
          </a:p>
          <a:p>
            <a:pPr lvl="1"/>
            <a:r>
              <a:rPr lang="es-ES_tradnl" sz="2800" dirty="0" err="1" smtClean="0"/>
              <a:t>Establishes</a:t>
            </a:r>
            <a:r>
              <a:rPr lang="es-ES_tradnl" sz="2800" dirty="0" smtClean="0"/>
              <a:t> </a:t>
            </a:r>
            <a:r>
              <a:rPr lang="es-ES_tradnl" sz="2800" dirty="0" err="1" smtClean="0"/>
              <a:t>the</a:t>
            </a:r>
            <a:r>
              <a:rPr lang="es-ES_tradnl" sz="2800" dirty="0"/>
              <a:t> </a:t>
            </a:r>
            <a:r>
              <a:rPr lang="es-ES_tradnl" sz="2800" b="1" dirty="0" smtClean="0"/>
              <a:t>“</a:t>
            </a:r>
            <a:r>
              <a:rPr lang="es-ES_tradnl" sz="2800" b="1" dirty="0" err="1" smtClean="0"/>
              <a:t>Intercampus</a:t>
            </a:r>
            <a:r>
              <a:rPr lang="es-ES_tradnl" sz="2800" b="1" dirty="0" smtClean="0"/>
              <a:t> </a:t>
            </a:r>
            <a:r>
              <a:rPr lang="es-ES_tradnl" sz="2800" b="1" dirty="0" err="1"/>
              <a:t>Subaward</a:t>
            </a:r>
            <a:r>
              <a:rPr lang="es-ES_tradnl" sz="2800" b="1" dirty="0"/>
              <a:t> </a:t>
            </a:r>
            <a:r>
              <a:rPr lang="es-ES_tradnl" sz="2800" b="1" dirty="0" err="1" smtClean="0"/>
              <a:t>Agreement</a:t>
            </a:r>
            <a:r>
              <a:rPr lang="es-ES_tradnl" sz="2800" b="1" dirty="0" smtClean="0"/>
              <a:t>” as </a:t>
            </a:r>
            <a:r>
              <a:rPr lang="es-ES_tradnl" sz="2800" b="1" dirty="0" err="1" smtClean="0"/>
              <a:t>the</a:t>
            </a:r>
            <a:r>
              <a:rPr lang="es-ES_tradnl" sz="2800" b="1" dirty="0" smtClean="0"/>
              <a:t> </a:t>
            </a:r>
            <a:r>
              <a:rPr lang="es-ES_tradnl" sz="2800" b="1" dirty="0" err="1" smtClean="0"/>
              <a:t>official</a:t>
            </a:r>
            <a:r>
              <a:rPr lang="es-ES_tradnl" sz="2800" b="1" dirty="0" smtClean="0"/>
              <a:t> UPR </a:t>
            </a:r>
            <a:r>
              <a:rPr lang="es-ES_tradnl" sz="2800" b="1" dirty="0" err="1" smtClean="0"/>
              <a:t>document</a:t>
            </a:r>
            <a:r>
              <a:rPr lang="es-ES_tradnl" sz="2800" dirty="0" smtClean="0"/>
              <a:t> to be </a:t>
            </a:r>
            <a:r>
              <a:rPr lang="es-ES_tradnl" sz="2800" dirty="0" err="1" smtClean="0"/>
              <a:t>used</a:t>
            </a:r>
            <a:r>
              <a:rPr lang="es-ES_tradnl" sz="2800" dirty="0" smtClean="0"/>
              <a:t> to </a:t>
            </a:r>
            <a:r>
              <a:rPr lang="es-ES_tradnl" sz="2800" dirty="0" err="1" smtClean="0"/>
              <a:t>formalized</a:t>
            </a:r>
            <a:r>
              <a:rPr lang="es-ES_tradnl" sz="2800" dirty="0" smtClean="0"/>
              <a:t> </a:t>
            </a:r>
            <a:r>
              <a:rPr lang="es-ES_tradnl" sz="2800" dirty="0" err="1" smtClean="0"/>
              <a:t>grants</a:t>
            </a:r>
            <a:r>
              <a:rPr lang="es-ES_tradnl" sz="2800" dirty="0" smtClean="0"/>
              <a:t> </a:t>
            </a:r>
            <a:r>
              <a:rPr lang="es-ES_tradnl" sz="2800" dirty="0" err="1" smtClean="0"/>
              <a:t>agreements</a:t>
            </a:r>
            <a:r>
              <a:rPr lang="es-ES_tradnl" sz="2800" dirty="0" smtClean="0"/>
              <a:t> </a:t>
            </a:r>
            <a:r>
              <a:rPr lang="es-ES_tradnl" sz="2800" dirty="0" err="1" smtClean="0"/>
              <a:t>between</a:t>
            </a:r>
            <a:r>
              <a:rPr lang="es-ES_tradnl" sz="2800" dirty="0" smtClean="0"/>
              <a:t> UPR </a:t>
            </a:r>
            <a:r>
              <a:rPr lang="es-ES_tradnl" sz="2800" dirty="0" err="1" smtClean="0"/>
              <a:t>units</a:t>
            </a:r>
            <a:r>
              <a:rPr lang="es-ES_tradnl" sz="2800" dirty="0" smtClean="0"/>
              <a:t>.</a:t>
            </a:r>
          </a:p>
        </p:txBody>
      </p:sp>
    </p:spTree>
    <p:extLst>
      <p:ext uri="{BB962C8B-B14F-4D97-AF65-F5344CB8AC3E}">
        <p14:creationId xmlns:p14="http://schemas.microsoft.com/office/powerpoint/2010/main" val="4708724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Support Costs</a:t>
            </a:r>
            <a:endParaRPr lang="en-US" dirty="0"/>
          </a:p>
        </p:txBody>
      </p:sp>
      <p:sp>
        <p:nvSpPr>
          <p:cNvPr id="3" name="Content Placeholder 2"/>
          <p:cNvSpPr>
            <a:spLocks noGrp="1"/>
          </p:cNvSpPr>
          <p:nvPr>
            <p:ph idx="1"/>
          </p:nvPr>
        </p:nvSpPr>
        <p:spPr>
          <a:xfrm>
            <a:off x="1484310" y="1162825"/>
            <a:ext cx="10018713" cy="4274000"/>
          </a:xfrm>
        </p:spPr>
        <p:txBody>
          <a:bodyPr anchor="t">
            <a:noAutofit/>
          </a:bodyPr>
          <a:lstStyle/>
          <a:p>
            <a:r>
              <a:rPr lang="en-US" sz="2800" dirty="0" smtClean="0"/>
              <a:t>Individual Budget line in awards and reporting – make sure to track accordingly. </a:t>
            </a:r>
          </a:p>
          <a:p>
            <a:r>
              <a:rPr lang="en-US" sz="2800" dirty="0"/>
              <a:t>P</a:t>
            </a:r>
            <a:r>
              <a:rPr lang="en-US" sz="2800" dirty="0" smtClean="0"/>
              <a:t>rior approval is required to include or make changes to this budget line</a:t>
            </a:r>
          </a:p>
          <a:p>
            <a:r>
              <a:rPr lang="en-US" sz="2800" dirty="0" smtClean="0"/>
              <a:t>Selection criteria for  participants must be documented and clearly stated in writing</a:t>
            </a:r>
          </a:p>
          <a:p>
            <a:r>
              <a:rPr lang="en-US" sz="2800" dirty="0" smtClean="0"/>
              <a:t>Term &amp; Conditions may exclude Participant Support Costs from F&amp;A calculations</a:t>
            </a:r>
          </a:p>
          <a:p>
            <a:r>
              <a:rPr lang="en-US" sz="2800" dirty="0" smtClean="0"/>
              <a:t>Make sure to read the fine print on your award regarding Participant Support </a:t>
            </a:r>
          </a:p>
          <a:p>
            <a:endParaRPr lang="en-US" sz="2800" dirty="0"/>
          </a:p>
        </p:txBody>
      </p:sp>
    </p:spTree>
    <p:extLst>
      <p:ext uri="{BB962C8B-B14F-4D97-AF65-F5344CB8AC3E}">
        <p14:creationId xmlns:p14="http://schemas.microsoft.com/office/powerpoint/2010/main" val="16702394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prstGeom prst="rect">
            <a:avLst/>
          </a:prstGeom>
        </p:spPr>
        <p:txBody>
          <a:bodyPr lIns="91425" tIns="91425" rIns="91425" bIns="91425" anchor="ctr" anchorCtr="0">
            <a:noAutofit/>
          </a:bodyPr>
          <a:lstStyle/>
          <a:p>
            <a:pPr lvl="0">
              <a:spcBef>
                <a:spcPts val="0"/>
              </a:spcBef>
            </a:pPr>
            <a:r>
              <a:rPr lang="en-US" dirty="0" smtClean="0"/>
              <a:t>Closeout:</a:t>
            </a:r>
            <a:br>
              <a:rPr lang="en-US" dirty="0" smtClean="0"/>
            </a:br>
            <a:r>
              <a:rPr lang="en-US" sz="3600" i="1" dirty="0" smtClean="0"/>
              <a:t>2 CFR 200.343 – Closeout </a:t>
            </a:r>
            <a:endParaRPr lang="en-US" sz="3600" i="1" dirty="0"/>
          </a:p>
        </p:txBody>
      </p:sp>
      <p:sp>
        <p:nvSpPr>
          <p:cNvPr id="136" name="Shape 136"/>
          <p:cNvSpPr txBox="1">
            <a:spLocks noGrp="1"/>
          </p:cNvSpPr>
          <p:nvPr>
            <p:ph idx="1"/>
          </p:nvPr>
        </p:nvSpPr>
        <p:spPr>
          <a:xfrm>
            <a:off x="1484310" y="1259644"/>
            <a:ext cx="10018713" cy="4274000"/>
          </a:xfrm>
          <a:prstGeom prst="rect">
            <a:avLst/>
          </a:prstGeom>
        </p:spPr>
        <p:txBody>
          <a:bodyPr lIns="91425" tIns="91425" rIns="91425" bIns="91425" anchor="t" anchorCtr="0">
            <a:noAutofit/>
          </a:bodyPr>
          <a:lstStyle/>
          <a:p>
            <a:pPr marL="482600" lvl="1" indent="0">
              <a:spcBef>
                <a:spcPts val="0"/>
              </a:spcBef>
              <a:buSzPct val="100000"/>
              <a:buNone/>
            </a:pPr>
            <a:r>
              <a:rPr lang="en-US" sz="2800" dirty="0" smtClean="0"/>
              <a:t>“</a:t>
            </a:r>
            <a:r>
              <a:rPr lang="is-IS" sz="2800" dirty="0" smtClean="0"/>
              <a:t>…</a:t>
            </a:r>
            <a:r>
              <a:rPr lang="en-US" sz="2800" b="1" dirty="0" smtClean="0"/>
              <a:t>all</a:t>
            </a:r>
            <a:r>
              <a:rPr lang="en-US" sz="2800" dirty="0" smtClean="0"/>
              <a:t> </a:t>
            </a:r>
            <a:r>
              <a:rPr lang="en-US" sz="2800" dirty="0"/>
              <a:t>applicable </a:t>
            </a:r>
            <a:r>
              <a:rPr lang="en-US" sz="2800" b="1" dirty="0"/>
              <a:t>administrative actions</a:t>
            </a:r>
            <a:r>
              <a:rPr lang="en-US" sz="2800" dirty="0"/>
              <a:t> and </a:t>
            </a:r>
            <a:r>
              <a:rPr lang="en-US" sz="2800" b="1" dirty="0"/>
              <a:t>all required work </a:t>
            </a:r>
            <a:r>
              <a:rPr lang="en-US" sz="2800" dirty="0"/>
              <a:t>of the Federal award have been completed by the non-Federal </a:t>
            </a:r>
            <a:r>
              <a:rPr lang="en-US" sz="2800" dirty="0" smtClean="0"/>
              <a:t>entity</a:t>
            </a:r>
            <a:r>
              <a:rPr lang="is-IS" sz="2800" dirty="0" smtClean="0"/>
              <a:t>…</a:t>
            </a:r>
            <a:r>
              <a:rPr lang="en-US" sz="2800" dirty="0" smtClean="0"/>
              <a:t>”.</a:t>
            </a:r>
          </a:p>
          <a:p>
            <a:pPr marL="939800" lvl="1" indent="-457200">
              <a:spcBef>
                <a:spcPts val="0"/>
              </a:spcBef>
              <a:buSzPct val="100000"/>
            </a:pPr>
            <a:r>
              <a:rPr lang="en-US" dirty="0" smtClean="0"/>
              <a:t>no </a:t>
            </a:r>
            <a:r>
              <a:rPr lang="en-US" dirty="0"/>
              <a:t>later than </a:t>
            </a:r>
            <a:r>
              <a:rPr lang="en-US" b="1" dirty="0"/>
              <a:t>90 calendar days </a:t>
            </a:r>
            <a:r>
              <a:rPr lang="en-US" dirty="0"/>
              <a:t>after the end date of the period of performance, </a:t>
            </a:r>
            <a:r>
              <a:rPr lang="en-US" b="1" dirty="0"/>
              <a:t>all financial, performance, and other reports</a:t>
            </a:r>
            <a:r>
              <a:rPr lang="en-US" dirty="0"/>
              <a:t> </a:t>
            </a:r>
            <a:endParaRPr lang="en-US" dirty="0" smtClean="0"/>
          </a:p>
          <a:p>
            <a:pPr marL="939800" lvl="1" indent="-457200">
              <a:spcBef>
                <a:spcPts val="0"/>
              </a:spcBef>
              <a:buSzPct val="100000"/>
            </a:pPr>
            <a:r>
              <a:rPr lang="en-US" dirty="0"/>
              <a:t> must </a:t>
            </a:r>
            <a:r>
              <a:rPr lang="en-US" b="1" dirty="0"/>
              <a:t>liquidate</a:t>
            </a:r>
            <a:r>
              <a:rPr lang="en-US" dirty="0"/>
              <a:t> all </a:t>
            </a:r>
            <a:r>
              <a:rPr lang="en-US" dirty="0" smtClean="0"/>
              <a:t>obligations</a:t>
            </a:r>
          </a:p>
          <a:p>
            <a:pPr marL="939800" lvl="1" indent="-457200">
              <a:spcBef>
                <a:spcPts val="0"/>
              </a:spcBef>
              <a:buSzPct val="100000"/>
            </a:pPr>
            <a:r>
              <a:rPr lang="en-US" b="1" dirty="0"/>
              <a:t>prompt payments</a:t>
            </a:r>
            <a:r>
              <a:rPr lang="en-US" dirty="0"/>
              <a:t> to the non-Federal entity for allowable reimbursable </a:t>
            </a:r>
            <a:r>
              <a:rPr lang="en-US" dirty="0" smtClean="0"/>
              <a:t>costs</a:t>
            </a:r>
          </a:p>
          <a:p>
            <a:pPr marL="939800" lvl="1" indent="-457200">
              <a:spcBef>
                <a:spcPts val="0"/>
              </a:spcBef>
              <a:buSzPct val="100000"/>
            </a:pPr>
            <a:r>
              <a:rPr lang="en-US" dirty="0" smtClean="0"/>
              <a:t>(non-federal entity) must refund </a:t>
            </a:r>
            <a:r>
              <a:rPr lang="en-US" dirty="0"/>
              <a:t>any balances of unobligated </a:t>
            </a:r>
            <a:r>
              <a:rPr lang="en-US" dirty="0" smtClean="0"/>
              <a:t>cash</a:t>
            </a:r>
          </a:p>
          <a:p>
            <a:pPr marL="939800" lvl="1" indent="-457200">
              <a:spcBef>
                <a:spcPts val="0"/>
              </a:spcBef>
              <a:buSzPct val="100000"/>
            </a:pPr>
            <a:r>
              <a:rPr lang="en-US" dirty="0"/>
              <a:t>agency or pass-through entity must make a settlement for any upward or downward </a:t>
            </a:r>
            <a:r>
              <a:rPr lang="en-US" dirty="0" smtClean="0"/>
              <a:t>adjustments</a:t>
            </a:r>
          </a:p>
          <a:p>
            <a:pPr marL="939800" lvl="1" indent="-457200">
              <a:spcBef>
                <a:spcPts val="0"/>
              </a:spcBef>
              <a:buSzPct val="100000"/>
            </a:pPr>
            <a:r>
              <a:rPr lang="en-US" dirty="0"/>
              <a:t>must account for any </a:t>
            </a:r>
            <a:r>
              <a:rPr lang="en-US" b="1" dirty="0"/>
              <a:t>real and personal property </a:t>
            </a:r>
            <a:r>
              <a:rPr lang="en-US" dirty="0"/>
              <a:t>acquired </a:t>
            </a:r>
            <a:endParaRPr lang="en-US" dirty="0" smtClean="0"/>
          </a:p>
          <a:p>
            <a:pPr marL="939800" lvl="1" indent="-457200">
              <a:spcBef>
                <a:spcPts val="0"/>
              </a:spcBef>
              <a:buSzPct val="100000"/>
            </a:pPr>
            <a:r>
              <a:rPr lang="en-US" dirty="0"/>
              <a:t>agency or pass-through entity should complete all closeout actions for Federal awards </a:t>
            </a:r>
            <a:r>
              <a:rPr lang="en-US" b="1" dirty="0"/>
              <a:t>no later than one year</a:t>
            </a:r>
            <a:r>
              <a:rPr lang="en-US" dirty="0"/>
              <a:t> after receipt and acceptance of all required final reports.</a:t>
            </a:r>
            <a:endParaRPr lang="en-US" dirty="0" smtClean="0"/>
          </a:p>
          <a:p>
            <a:pPr marL="939800" lvl="1" indent="-457200">
              <a:spcBef>
                <a:spcPts val="0"/>
              </a:spcBef>
              <a:buSzPct val="100000"/>
            </a:pPr>
            <a:endParaRPr lang="en-US" dirty="0" smtClean="0"/>
          </a:p>
        </p:txBody>
      </p:sp>
    </p:spTree>
    <p:extLst>
      <p:ext uri="{BB962C8B-B14F-4D97-AF65-F5344CB8AC3E}">
        <p14:creationId xmlns:p14="http://schemas.microsoft.com/office/powerpoint/2010/main" val="4294936108"/>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a Closeout</a:t>
            </a:r>
            <a:endParaRPr lang="en-US" dirty="0"/>
          </a:p>
        </p:txBody>
      </p:sp>
      <p:sp>
        <p:nvSpPr>
          <p:cNvPr id="3" name="Content Placeholder 2"/>
          <p:cNvSpPr>
            <a:spLocks noGrp="1"/>
          </p:cNvSpPr>
          <p:nvPr>
            <p:ph idx="1"/>
          </p:nvPr>
        </p:nvSpPr>
        <p:spPr/>
        <p:txBody>
          <a:bodyPr/>
          <a:lstStyle/>
          <a:p>
            <a:pPr marL="0" indent="0">
              <a:buNone/>
            </a:pPr>
            <a:r>
              <a:rPr lang="en-US" sz="3600" dirty="0"/>
              <a:t>A</a:t>
            </a:r>
            <a:r>
              <a:rPr lang="en-US" sz="3600" dirty="0" smtClean="0"/>
              <a:t>ll involved parties agree that: </a:t>
            </a:r>
          </a:p>
          <a:p>
            <a:pPr lvl="1"/>
            <a:r>
              <a:rPr lang="en-US" sz="3200" dirty="0" smtClean="0"/>
              <a:t>All work has been completed </a:t>
            </a:r>
          </a:p>
          <a:p>
            <a:pPr lvl="1"/>
            <a:r>
              <a:rPr lang="en-US" sz="3200" dirty="0" smtClean="0"/>
              <a:t>Fiscal matters have been settled</a:t>
            </a:r>
          </a:p>
          <a:p>
            <a:pPr lvl="1"/>
            <a:r>
              <a:rPr lang="en-US" sz="3200" dirty="0" smtClean="0"/>
              <a:t>Deliverables are submitted and accepted </a:t>
            </a:r>
          </a:p>
          <a:p>
            <a:pPr lvl="1"/>
            <a:r>
              <a:rPr lang="en-US" sz="3200" dirty="0" smtClean="0"/>
              <a:t>Compliance matters are in place </a:t>
            </a:r>
          </a:p>
          <a:p>
            <a:pPr lvl="1"/>
            <a:r>
              <a:rPr lang="en-US" sz="3200" dirty="0" smtClean="0"/>
              <a:t>All administrative actions are finished</a:t>
            </a:r>
          </a:p>
          <a:p>
            <a:endParaRPr lang="en-US" dirty="0"/>
          </a:p>
        </p:txBody>
      </p:sp>
    </p:spTree>
    <p:extLst>
      <p:ext uri="{BB962C8B-B14F-4D97-AF65-F5344CB8AC3E}">
        <p14:creationId xmlns:p14="http://schemas.microsoft.com/office/powerpoint/2010/main" val="14081532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Bilateral vs Unilateral Closeout</a:t>
            </a:r>
            <a:endParaRPr lang="en-US" dirty="0"/>
          </a:p>
        </p:txBody>
      </p:sp>
      <p:sp>
        <p:nvSpPr>
          <p:cNvPr id="4" name="Content Placeholder 3"/>
          <p:cNvSpPr>
            <a:spLocks noGrp="1"/>
          </p:cNvSpPr>
          <p:nvPr>
            <p:ph sz="half" idx="1"/>
          </p:nvPr>
        </p:nvSpPr>
        <p:spPr/>
        <p:txBody>
          <a:bodyPr anchor="t"/>
          <a:lstStyle/>
          <a:p>
            <a:pPr marL="0" indent="0">
              <a:buNone/>
            </a:pPr>
            <a:r>
              <a:rPr lang="en-US" sz="2800" dirty="0" smtClean="0"/>
              <a:t>Bilateral Closeout</a:t>
            </a:r>
          </a:p>
          <a:p>
            <a:r>
              <a:rPr lang="en-US" sz="2800" dirty="0"/>
              <a:t>Bilateral closeout is closeout with the cooperation of the recipient and the funding agency</a:t>
            </a:r>
            <a:r>
              <a:rPr lang="en-US" sz="2800" dirty="0" smtClean="0"/>
              <a:t>.</a:t>
            </a:r>
          </a:p>
          <a:p>
            <a:r>
              <a:rPr lang="en-US" sz="2800" dirty="0" smtClean="0"/>
              <a:t>All parties are in agreement</a:t>
            </a:r>
            <a:r>
              <a:rPr lang="en-US" dirty="0"/>
              <a:t/>
            </a:r>
            <a:br>
              <a:rPr lang="en-US" dirty="0"/>
            </a:br>
            <a:endParaRPr lang="en-US" dirty="0"/>
          </a:p>
          <a:p>
            <a:endParaRPr lang="en-US" dirty="0"/>
          </a:p>
        </p:txBody>
      </p:sp>
      <p:sp>
        <p:nvSpPr>
          <p:cNvPr id="10" name="Content Placeholder 9"/>
          <p:cNvSpPr>
            <a:spLocks noGrp="1"/>
          </p:cNvSpPr>
          <p:nvPr>
            <p:ph sz="half" idx="2"/>
          </p:nvPr>
        </p:nvSpPr>
        <p:spPr/>
        <p:txBody>
          <a:bodyPr anchor="t">
            <a:noAutofit/>
          </a:bodyPr>
          <a:lstStyle/>
          <a:p>
            <a:pPr marL="0" indent="0">
              <a:buNone/>
            </a:pPr>
            <a:r>
              <a:rPr lang="en-US" sz="2800" dirty="0" smtClean="0"/>
              <a:t>Unilateral Closeout</a:t>
            </a:r>
          </a:p>
          <a:p>
            <a:r>
              <a:rPr lang="en-US" sz="2400" dirty="0"/>
              <a:t>Unilateral closeout is the process by which the funding agency closes out an award without receipt of acceptable final reports required by the terms and conditions of an award, after making reasonable efforts to obtain them.  It is a measure of last resort</a:t>
            </a:r>
            <a:r>
              <a:rPr lang="en-US" sz="2400" dirty="0" smtClean="0"/>
              <a:t>.</a:t>
            </a:r>
          </a:p>
          <a:p>
            <a:r>
              <a:rPr lang="en-US" sz="2400" dirty="0" smtClean="0"/>
              <a:t>Timeliness is extremely important to avoid a unilateral closeout</a:t>
            </a:r>
            <a:endParaRPr lang="en-US" sz="24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065" y="4854388"/>
            <a:ext cx="1501548" cy="1302124"/>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5124" y="1105964"/>
            <a:ext cx="921123" cy="1052843"/>
          </a:xfrm>
          <a:prstGeom prst="rect">
            <a:avLst/>
          </a:prstGeom>
        </p:spPr>
      </p:pic>
    </p:spTree>
    <p:extLst>
      <p:ext uri="{BB962C8B-B14F-4D97-AF65-F5344CB8AC3E}">
        <p14:creationId xmlns:p14="http://schemas.microsoft.com/office/powerpoint/2010/main" val="11860002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Closeout Requirements </a:t>
            </a:r>
            <a:endParaRPr lang="en-US" dirty="0"/>
          </a:p>
        </p:txBody>
      </p:sp>
      <p:sp>
        <p:nvSpPr>
          <p:cNvPr id="5" name="Content Placeholder 4"/>
          <p:cNvSpPr>
            <a:spLocks noGrp="1"/>
          </p:cNvSpPr>
          <p:nvPr>
            <p:ph idx="1"/>
          </p:nvPr>
        </p:nvSpPr>
        <p:spPr/>
        <p:txBody>
          <a:bodyPr anchor="t">
            <a:normAutofit lnSpcReduction="10000"/>
          </a:bodyPr>
          <a:lstStyle/>
          <a:p>
            <a:pPr marL="0" indent="0">
              <a:buNone/>
            </a:pPr>
            <a:r>
              <a:rPr lang="en-US" sz="3200" dirty="0" smtClean="0"/>
              <a:t>Before 90 (120 NIH)  calendar days from stated project end date in the NOA:</a:t>
            </a:r>
          </a:p>
          <a:p>
            <a:r>
              <a:rPr lang="en-US" sz="3200" dirty="0" smtClean="0"/>
              <a:t>Final Financial Report </a:t>
            </a:r>
          </a:p>
          <a:p>
            <a:r>
              <a:rPr lang="en-US" sz="3200" dirty="0" smtClean="0"/>
              <a:t>Performance / Technical Final Report </a:t>
            </a:r>
          </a:p>
          <a:p>
            <a:r>
              <a:rPr lang="en-US" sz="3200" dirty="0" smtClean="0"/>
              <a:t>Terms &amp; Conditions Deliverables </a:t>
            </a:r>
          </a:p>
          <a:p>
            <a:r>
              <a:rPr lang="en-US" sz="3200" dirty="0" smtClean="0"/>
              <a:t>Property Reports </a:t>
            </a:r>
          </a:p>
          <a:p>
            <a:r>
              <a:rPr lang="en-US" sz="3200" dirty="0" smtClean="0"/>
              <a:t>Liquidate </a:t>
            </a:r>
            <a:r>
              <a:rPr lang="en-US" sz="3200" dirty="0"/>
              <a:t>O</a:t>
            </a:r>
            <a:r>
              <a:rPr lang="en-US" sz="3200" dirty="0" smtClean="0"/>
              <a:t>bligated Balances</a:t>
            </a:r>
          </a:p>
          <a:p>
            <a:endParaRPr lang="en-US" sz="3200" dirty="0"/>
          </a:p>
        </p:txBody>
      </p:sp>
    </p:spTree>
    <p:extLst>
      <p:ext uri="{BB962C8B-B14F-4D97-AF65-F5344CB8AC3E}">
        <p14:creationId xmlns:p14="http://schemas.microsoft.com/office/powerpoint/2010/main" val="21123366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59468"/>
            <a:ext cx="10018713" cy="1752599"/>
          </a:xfrm>
        </p:spPr>
        <p:txBody>
          <a:bodyPr/>
          <a:lstStyle/>
          <a:p>
            <a:r>
              <a:rPr lang="en-US" dirty="0" smtClean="0"/>
              <a:t>What are the alternatives for unforeseen issues </a:t>
            </a:r>
            <a:r>
              <a:rPr lang="en-US" smtClean="0"/>
              <a:t>at closeout?</a:t>
            </a:r>
            <a:endParaRPr lang="en-US" dirty="0"/>
          </a:p>
        </p:txBody>
      </p:sp>
      <p:sp>
        <p:nvSpPr>
          <p:cNvPr id="3" name="Content Placeholder 2"/>
          <p:cNvSpPr>
            <a:spLocks noGrp="1"/>
          </p:cNvSpPr>
          <p:nvPr>
            <p:ph idx="1"/>
          </p:nvPr>
        </p:nvSpPr>
        <p:spPr/>
        <p:txBody>
          <a:bodyPr anchor="t">
            <a:normAutofit/>
          </a:bodyPr>
          <a:lstStyle/>
          <a:p>
            <a:r>
              <a:rPr lang="en-US" sz="3600" dirty="0" smtClean="0"/>
              <a:t>The UG does not provide remedies</a:t>
            </a:r>
          </a:p>
          <a:p>
            <a:r>
              <a:rPr lang="en-US" sz="3600" dirty="0" smtClean="0"/>
              <a:t>However, communicate with your program officer or agency to request an extension</a:t>
            </a:r>
          </a:p>
          <a:p>
            <a:r>
              <a:rPr lang="en-US" sz="3600" dirty="0" smtClean="0"/>
              <a:t>Most agencies do have policies on closeout extensions</a:t>
            </a:r>
            <a:endParaRPr lang="en-US" sz="3600" dirty="0"/>
          </a:p>
        </p:txBody>
      </p:sp>
    </p:spTree>
    <p:extLst>
      <p:ext uri="{BB962C8B-B14F-4D97-AF65-F5344CB8AC3E}">
        <p14:creationId xmlns:p14="http://schemas.microsoft.com/office/powerpoint/2010/main" val="16857266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Questions</a:t>
            </a:r>
            <a:endParaRPr lang="es-ES_tradnl" dirty="0"/>
          </a:p>
        </p:txBody>
      </p:sp>
      <p:pic>
        <p:nvPicPr>
          <p:cNvPr id="9" name="Content Placeholder 8"/>
          <p:cNvPicPr>
            <a:picLocks noGrp="1" noChangeAspect="1"/>
          </p:cNvPicPr>
          <p:nvPr>
            <p:ph idx="1"/>
          </p:nvPr>
        </p:nvPicPr>
        <p:blipFill>
          <a:blip r:embed="rId3"/>
          <a:stretch>
            <a:fillRect/>
          </a:stretch>
        </p:blipFill>
        <p:spPr>
          <a:xfrm>
            <a:off x="3510468" y="1346662"/>
            <a:ext cx="6442014" cy="4702670"/>
          </a:xfrm>
          <a:prstGeom prst="rect">
            <a:avLst/>
          </a:prstGeom>
        </p:spPr>
      </p:pic>
    </p:spTree>
    <p:extLst>
      <p:ext uri="{BB962C8B-B14F-4D97-AF65-F5344CB8AC3E}">
        <p14:creationId xmlns:p14="http://schemas.microsoft.com/office/powerpoint/2010/main" val="1414791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prstGeom prst="rect">
            <a:avLst/>
          </a:prstGeom>
        </p:spPr>
        <p:txBody>
          <a:bodyPr lIns="91425" tIns="91425" rIns="91425" bIns="91425" anchor="ctr" anchorCtr="0">
            <a:noAutofit/>
          </a:bodyPr>
          <a:lstStyle/>
          <a:p>
            <a:pPr lvl="0">
              <a:spcBef>
                <a:spcPts val="0"/>
              </a:spcBef>
            </a:pPr>
            <a:r>
              <a:rPr lang="en-US" dirty="0" smtClean="0"/>
              <a:t>Which Requirements?</a:t>
            </a:r>
            <a:endParaRPr lang="en-US" sz="2400" b="0" i="1"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0128792"/>
              </p:ext>
            </p:extLst>
          </p:nvPr>
        </p:nvGraphicFramePr>
        <p:xfrm>
          <a:off x="1484313" y="927847"/>
          <a:ext cx="10018712" cy="5930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wn Arrow 3"/>
          <p:cNvSpPr/>
          <p:nvPr/>
        </p:nvSpPr>
        <p:spPr>
          <a:xfrm>
            <a:off x="10520736" y="927847"/>
            <a:ext cx="1554723" cy="5230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600" dirty="0" smtClean="0"/>
              <a:t>Institutional Policies</a:t>
            </a:r>
            <a:endParaRPr lang="en-US" sz="3600" dirty="0"/>
          </a:p>
        </p:txBody>
      </p:sp>
      <p:sp>
        <p:nvSpPr>
          <p:cNvPr id="5" name="Rectangle 4"/>
          <p:cNvSpPr/>
          <p:nvPr/>
        </p:nvSpPr>
        <p:spPr>
          <a:xfrm>
            <a:off x="8068234" y="927847"/>
            <a:ext cx="2595283" cy="19094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lumMod val="95000"/>
                    <a:lumOff val="5000"/>
                  </a:schemeClr>
                </a:solidFill>
              </a:rPr>
              <a:t>Follow the most </a:t>
            </a:r>
            <a:r>
              <a:rPr lang="en-US" sz="3600" dirty="0">
                <a:solidFill>
                  <a:schemeClr val="tx1">
                    <a:lumMod val="95000"/>
                    <a:lumOff val="5000"/>
                  </a:schemeClr>
                </a:solidFill>
              </a:rPr>
              <a:t>r</a:t>
            </a:r>
            <a:r>
              <a:rPr lang="en-US" sz="3600" dirty="0" smtClean="0">
                <a:solidFill>
                  <a:schemeClr val="tx1">
                    <a:lumMod val="95000"/>
                    <a:lumOff val="5000"/>
                  </a:schemeClr>
                </a:solidFill>
              </a:rPr>
              <a:t>estrictive</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1694728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a:t>References</a:t>
            </a:r>
          </a:p>
        </p:txBody>
      </p:sp>
      <p:sp>
        <p:nvSpPr>
          <p:cNvPr id="606" name="Shape 606"/>
          <p:cNvSpPr txBox="1">
            <a:spLocks noGrp="1"/>
          </p:cNvSpPr>
          <p:nvPr>
            <p:ph idx="1"/>
          </p:nvPr>
        </p:nvSpPr>
        <p:spPr>
          <a:prstGeom prst="rect">
            <a:avLst/>
          </a:prstGeom>
          <a:noFill/>
          <a:ln>
            <a:noFill/>
          </a:ln>
        </p:spPr>
        <p:txBody>
          <a:bodyPr lIns="91425" tIns="45700" rIns="91425" bIns="45700" anchor="t" anchorCtr="0">
            <a:noAutofit/>
          </a:bodyPr>
          <a:lstStyle/>
          <a:p>
            <a:pPr marL="457200" marR="0" lvl="0" indent="-342900" algn="l" rtl="0">
              <a:lnSpc>
                <a:spcPct val="90000"/>
              </a:lnSpc>
              <a:spcBef>
                <a:spcPts val="0"/>
              </a:spcBef>
              <a:buClr>
                <a:schemeClr val="dk1"/>
              </a:buClr>
              <a:buSzPct val="100000"/>
              <a:buFont typeface="Calibri"/>
            </a:pPr>
            <a:r>
              <a:rPr lang="en-US" sz="1800"/>
              <a:t>PART 200—UNIFORM ADMINISTRATIVE REQUIREMENTS, COST PRINCIPLES, AND AUDIT REQUIREMENTS FOR FEDERAL AWARDS, </a:t>
            </a:r>
            <a:r>
              <a:rPr lang="en-US" sz="1800" u="sng">
                <a:solidFill>
                  <a:schemeClr val="hlink"/>
                </a:solidFill>
                <a:hlinkClick r:id="rId3"/>
              </a:rPr>
              <a:t>http://www.ecfr.gov/cgi-bin/text-idx?tpl=/ecfrbrowse/Title02/2cfr200_main_02.tpl</a:t>
            </a:r>
          </a:p>
          <a:p>
            <a:pPr marL="457200" marR="0" lvl="0" indent="-342900" algn="l" rtl="0">
              <a:lnSpc>
                <a:spcPct val="90000"/>
              </a:lnSpc>
              <a:spcBef>
                <a:spcPts val="0"/>
              </a:spcBef>
              <a:buClr>
                <a:schemeClr val="dk1"/>
              </a:buClr>
              <a:buSzPct val="100000"/>
              <a:buFont typeface="Calibri"/>
            </a:pPr>
            <a:r>
              <a:rPr lang="en-US" sz="1800"/>
              <a:t>Management Concepts - Advanced Cost Principles - Avoiding Problem Areas &amp; Responding to Questioned Cost Student Guide</a:t>
            </a:r>
          </a:p>
          <a:p>
            <a:pPr marL="457200" lvl="0" indent="-342900" rtl="0">
              <a:spcBef>
                <a:spcPts val="0"/>
              </a:spcBef>
              <a:buSzPct val="100000"/>
            </a:pPr>
            <a:r>
              <a:rPr lang="en-US" sz="1800"/>
              <a:t>Management Concept - Uniform Administrative Requirements for Federal Grants: 2 CFR 200 (Subparts A through D) Student Guide</a:t>
            </a:r>
          </a:p>
          <a:p>
            <a:pPr marL="457200" marR="0" lvl="0" indent="-342900" algn="l" rtl="0">
              <a:lnSpc>
                <a:spcPct val="90000"/>
              </a:lnSpc>
              <a:spcBef>
                <a:spcPts val="0"/>
              </a:spcBef>
              <a:buSzPct val="100000"/>
            </a:pPr>
            <a:r>
              <a:rPr lang="en-US" sz="1800"/>
              <a:t>Management Concept - Cost Principles for Federal Grants 2 CFR PART 200 (SUBPART E) AND FAR 31.2 Student Guide</a:t>
            </a:r>
          </a:p>
          <a:p>
            <a:pPr marL="457200" marR="0" lvl="0" indent="-342900" algn="l" rtl="0">
              <a:lnSpc>
                <a:spcPct val="90000"/>
              </a:lnSpc>
              <a:spcBef>
                <a:spcPts val="0"/>
              </a:spcBef>
              <a:buSzPct val="100000"/>
            </a:pPr>
            <a:r>
              <a:rPr lang="en-US" sz="1800"/>
              <a:t>Management Concepts - Developing &amp; Monitoring Indirect/F&amp;A Cost Rate Proposal Student Guide</a:t>
            </a:r>
          </a:p>
          <a:p>
            <a:pPr marL="457200" marR="0" lvl="0" indent="-342900" algn="l" rtl="0">
              <a:lnSpc>
                <a:spcPct val="90000"/>
              </a:lnSpc>
              <a:spcBef>
                <a:spcPts val="0"/>
              </a:spcBef>
              <a:buSzPct val="100000"/>
            </a:pPr>
            <a:r>
              <a:rPr lang="en-US" sz="1800"/>
              <a:t>Uniform Guidance - How does this affect my Grant?, Jason Galloway, Associate Controller HSC Contract and Grant Accounting</a:t>
            </a:r>
          </a:p>
          <a:p>
            <a:pPr marL="457200" marR="0" lvl="0" indent="-342900" algn="l" rtl="0">
              <a:lnSpc>
                <a:spcPct val="90000"/>
              </a:lnSpc>
              <a:spcBef>
                <a:spcPts val="0"/>
              </a:spcBef>
              <a:spcAft>
                <a:spcPts val="0"/>
              </a:spcAft>
              <a:buSzPct val="100000"/>
            </a:pPr>
            <a:r>
              <a:rPr lang="en-US" sz="1800"/>
              <a:t>Rensselaer Research Administration &amp; Finance:Uniform Guidance Cost Principles Reference Guide, </a:t>
            </a:r>
            <a:r>
              <a:rPr lang="en-US" sz="1800" u="sng">
                <a:solidFill>
                  <a:schemeClr val="hlink"/>
                </a:solidFill>
                <a:hlinkClick r:id="rId4"/>
              </a:rPr>
              <a:t>https://www.rpi.edu/dept/finance/docs/research/UGCostPrinciplesReferenceGuide.pdf</a:t>
            </a:r>
          </a:p>
          <a:p>
            <a:pPr marL="457200" marR="0" lvl="0" indent="-342900" algn="l" rtl="0">
              <a:lnSpc>
                <a:spcPct val="90000"/>
              </a:lnSpc>
              <a:spcBef>
                <a:spcPts val="0"/>
              </a:spcBef>
              <a:spcAft>
                <a:spcPts val="0"/>
              </a:spcAft>
              <a:buSzPct val="100000"/>
            </a:pPr>
            <a:r>
              <a:rPr lang="en-US" sz="1800"/>
              <a:t>NSF Award and Administration Guide, </a:t>
            </a:r>
            <a:r>
              <a:rPr lang="en-US" sz="1800" u="sng">
                <a:solidFill>
                  <a:schemeClr val="hlink"/>
                </a:solidFill>
                <a:hlinkClick r:id="rId5"/>
              </a:rPr>
              <a:t>http://www.nsf.gov/pubs/policydocs/pappguide/nsf16001/aag_index.jsp</a:t>
            </a:r>
          </a:p>
          <a:p>
            <a:pPr marL="457200" marR="0" lvl="0" indent="-342900" algn="l" rtl="0">
              <a:lnSpc>
                <a:spcPct val="90000"/>
              </a:lnSpc>
              <a:spcBef>
                <a:spcPts val="0"/>
              </a:spcBef>
              <a:spcAft>
                <a:spcPts val="0"/>
              </a:spcAft>
              <a:buSzPct val="100000"/>
            </a:pPr>
            <a:r>
              <a:rPr lang="en-US" sz="1800"/>
              <a:t>NIH Grants Policy Statement, </a:t>
            </a:r>
            <a:r>
              <a:rPr lang="en-US" sz="1800" u="sng">
                <a:solidFill>
                  <a:schemeClr val="hlink"/>
                </a:solidFill>
                <a:hlinkClick r:id="rId6"/>
              </a:rPr>
              <a:t>http://grants.nih.gov/policy/nihgps/index.htm</a:t>
            </a:r>
          </a:p>
          <a:p>
            <a:pPr marL="0" lvl="0" indent="0" rtl="0">
              <a:spcBef>
                <a:spcPts val="0"/>
              </a:spcBef>
              <a:buNone/>
            </a:pPr>
            <a:endParaRPr sz="1800"/>
          </a:p>
        </p:txBody>
      </p:sp>
    </p:spTree>
    <p:extLst>
      <p:ext uri="{BB962C8B-B14F-4D97-AF65-F5344CB8AC3E}">
        <p14:creationId xmlns:p14="http://schemas.microsoft.com/office/powerpoint/2010/main" val="31836385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993" y="-158750"/>
            <a:ext cx="10018713" cy="1752599"/>
          </a:xfrm>
        </p:spPr>
        <p:txBody>
          <a:bodyPr/>
          <a:lstStyle/>
          <a:p>
            <a:r>
              <a:rPr lang="en-US" dirty="0" smtClean="0"/>
              <a:t>Grant Cycle</a:t>
            </a:r>
            <a:endParaRPr lang="en-US" i="1" dirty="0"/>
          </a:p>
        </p:txBody>
      </p:sp>
      <p:graphicFrame>
        <p:nvGraphicFramePr>
          <p:cNvPr id="4" name="Content Placeholder 3" title="Project Lifecycle"/>
          <p:cNvGraphicFramePr>
            <a:graphicFrameLocks noGrp="1"/>
          </p:cNvGraphicFramePr>
          <p:nvPr>
            <p:ph idx="1"/>
            <p:extLst>
              <p:ext uri="{D42A27DB-BD31-4B8C-83A1-F6EECF244321}">
                <p14:modId xmlns:p14="http://schemas.microsoft.com/office/powerpoint/2010/main" val="533057860"/>
              </p:ext>
            </p:extLst>
          </p:nvPr>
        </p:nvGraphicFramePr>
        <p:xfrm>
          <a:off x="521745" y="975284"/>
          <a:ext cx="11428207" cy="494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9431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Administrators </a:t>
            </a:r>
            <a:endParaRPr lang="en-US" dirty="0"/>
          </a:p>
        </p:txBody>
      </p:sp>
      <p:sp>
        <p:nvSpPr>
          <p:cNvPr id="4" name="Content Placeholder 3"/>
          <p:cNvSpPr>
            <a:spLocks noGrp="1"/>
          </p:cNvSpPr>
          <p:nvPr>
            <p:ph sz="half" idx="1"/>
          </p:nvPr>
        </p:nvSpPr>
        <p:spPr>
          <a:xfrm>
            <a:off x="1484310" y="1144432"/>
            <a:ext cx="4895055" cy="4207497"/>
          </a:xfrm>
        </p:spPr>
        <p:txBody>
          <a:bodyPr anchor="t"/>
          <a:lstStyle/>
          <a:p>
            <a:pPr marL="0" indent="0">
              <a:buNone/>
            </a:pPr>
            <a:r>
              <a:rPr lang="en-US" sz="2800" dirty="0" smtClean="0"/>
              <a:t>What you should be:</a:t>
            </a:r>
          </a:p>
          <a:p>
            <a:r>
              <a:rPr lang="en-US" sz="2800" dirty="0" smtClean="0"/>
              <a:t>Facilitator</a:t>
            </a:r>
          </a:p>
          <a:p>
            <a:r>
              <a:rPr lang="en-US" sz="2800" dirty="0" smtClean="0"/>
              <a:t>Liaison between project and Institutional Offices </a:t>
            </a:r>
          </a:p>
          <a:p>
            <a:r>
              <a:rPr lang="en-US" sz="2800" dirty="0" smtClean="0"/>
              <a:t>Steward of projects</a:t>
            </a:r>
          </a:p>
          <a:p>
            <a:r>
              <a:rPr lang="en-US" sz="2800" dirty="0" smtClean="0"/>
              <a:t>Coordinator</a:t>
            </a:r>
          </a:p>
          <a:p>
            <a:r>
              <a:rPr lang="en-US" sz="2800" dirty="0" smtClean="0"/>
              <a:t>Counterweight </a:t>
            </a:r>
            <a:endParaRPr lang="en-US" dirty="0"/>
          </a:p>
        </p:txBody>
      </p:sp>
      <p:sp>
        <p:nvSpPr>
          <p:cNvPr id="5" name="Content Placeholder 4"/>
          <p:cNvSpPr>
            <a:spLocks noGrp="1"/>
          </p:cNvSpPr>
          <p:nvPr>
            <p:ph sz="half" idx="2"/>
          </p:nvPr>
        </p:nvSpPr>
        <p:spPr>
          <a:xfrm>
            <a:off x="6607967" y="1027523"/>
            <a:ext cx="4895056" cy="4207497"/>
          </a:xfrm>
        </p:spPr>
        <p:txBody>
          <a:bodyPr anchor="t"/>
          <a:lstStyle/>
          <a:p>
            <a:pPr marL="0" indent="0">
              <a:buNone/>
            </a:pPr>
            <a:r>
              <a:rPr lang="en-US" sz="2800" dirty="0" smtClean="0"/>
              <a:t>What you should not be:</a:t>
            </a:r>
          </a:p>
          <a:p>
            <a:r>
              <a:rPr lang="en-US" sz="2800" dirty="0" smtClean="0"/>
              <a:t>Project PI </a:t>
            </a:r>
          </a:p>
          <a:p>
            <a:r>
              <a:rPr lang="en-US" sz="2800" dirty="0" smtClean="0"/>
              <a:t>Accountant </a:t>
            </a:r>
          </a:p>
          <a:p>
            <a:r>
              <a:rPr lang="en-US" sz="2800" dirty="0" smtClean="0"/>
              <a:t>Bypass Mechanism</a:t>
            </a:r>
          </a:p>
          <a:p>
            <a:r>
              <a:rPr lang="en-US" sz="2800" dirty="0" smtClean="0"/>
              <a:t>Scapegoat </a:t>
            </a:r>
          </a:p>
          <a:p>
            <a:endParaRPr lang="en-US" dirty="0"/>
          </a:p>
        </p:txBody>
      </p:sp>
      <p:grpSp>
        <p:nvGrpSpPr>
          <p:cNvPr id="9" name="Group 8"/>
          <p:cNvGrpSpPr/>
          <p:nvPr/>
        </p:nvGrpSpPr>
        <p:grpSpPr>
          <a:xfrm>
            <a:off x="6173504" y="3909364"/>
            <a:ext cx="5329518" cy="2651312"/>
            <a:chOff x="6862482" y="4206688"/>
            <a:chExt cx="5329518" cy="265131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1082" y="4206688"/>
              <a:ext cx="4816918" cy="2651312"/>
            </a:xfrm>
            <a:prstGeom prst="rect">
              <a:avLst/>
            </a:prstGeom>
          </p:spPr>
        </p:pic>
        <p:sp>
          <p:nvSpPr>
            <p:cNvPr id="7" name="Rectangle 6"/>
            <p:cNvSpPr/>
            <p:nvPr/>
          </p:nvSpPr>
          <p:spPr>
            <a:xfrm>
              <a:off x="10771094" y="4206688"/>
              <a:ext cx="1420906"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Grant Admin</a:t>
              </a:r>
              <a:endParaRPr lang="en-US"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6862482" y="5042647"/>
              <a:ext cx="1420906" cy="618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_____________</a:t>
              </a:r>
              <a:br>
                <a:rPr lang="en-US" dirty="0" smtClean="0">
                  <a:ln w="0"/>
                  <a:solidFill>
                    <a:schemeClr val="tx1"/>
                  </a:solidFill>
                  <a:effectLst>
                    <a:outerShdw blurRad="38100" dist="19050" dir="2700000" algn="tl" rotWithShape="0">
                      <a:schemeClr val="dk1">
                        <a:alpha val="40000"/>
                      </a:schemeClr>
                    </a:outerShdw>
                  </a:effectLst>
                </a:rPr>
              </a:br>
              <a:r>
                <a:rPr lang="en-US" dirty="0" smtClean="0">
                  <a:ln w="0"/>
                  <a:solidFill>
                    <a:schemeClr val="tx1"/>
                  </a:solidFill>
                  <a:effectLst>
                    <a:outerShdw blurRad="38100" dist="19050" dir="2700000" algn="tl" rotWithShape="0">
                      <a:schemeClr val="dk1">
                        <a:alpha val="40000"/>
                      </a:schemeClr>
                    </a:outerShdw>
                  </a:effectLst>
                </a:rPr>
                <a:t>Fill </a:t>
              </a:r>
              <a:r>
                <a:rPr lang="en-US" smtClean="0">
                  <a:ln w="0"/>
                  <a:solidFill>
                    <a:schemeClr val="tx1"/>
                  </a:solidFill>
                  <a:effectLst>
                    <a:outerShdw blurRad="38100" dist="19050" dir="2700000" algn="tl" rotWithShape="0">
                      <a:schemeClr val="dk1">
                        <a:alpha val="40000"/>
                      </a:schemeClr>
                    </a:outerShdw>
                  </a:effectLst>
                </a:rPr>
                <a:t>the blank</a:t>
              </a:r>
              <a:endParaRPr lang="en-US"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80314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2">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418AB3"/>
      </a:hlink>
      <a:folHlink>
        <a:srgbClr val="418AB3"/>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1A9F9826-882C-40B9-8F38-5A3B8CFD196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82861</TotalTime>
  <Words>4052</Words>
  <Application>Microsoft Office PowerPoint</Application>
  <PresentationFormat>Custom</PresentationFormat>
  <Paragraphs>532</Paragraphs>
  <Slides>70</Slides>
  <Notes>43</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Parallax</vt:lpstr>
      <vt:lpstr>Compliance Review For Project Administrators</vt:lpstr>
      <vt:lpstr>Rules </vt:lpstr>
      <vt:lpstr>Objectives for today</vt:lpstr>
      <vt:lpstr>Scope</vt:lpstr>
      <vt:lpstr>What is compliance?</vt:lpstr>
      <vt:lpstr>Compliance Requirements…  Why? </vt:lpstr>
      <vt:lpstr>Which Requirements?</vt:lpstr>
      <vt:lpstr>Grant Cycle</vt:lpstr>
      <vt:lpstr>Grant Administrators </vt:lpstr>
      <vt:lpstr>Who is responsible?</vt:lpstr>
      <vt:lpstr>Ground Rules</vt:lpstr>
      <vt:lpstr>Grant Admin’s best practices to guarantee compliance </vt:lpstr>
      <vt:lpstr>PowerPoint Presentation</vt:lpstr>
      <vt:lpstr>It’s about the money… So, you should understand the language.</vt:lpstr>
      <vt:lpstr>Account Structure </vt:lpstr>
      <vt:lpstr>Account Structure - Fund</vt:lpstr>
      <vt:lpstr>Account Structure – Object Code </vt:lpstr>
      <vt:lpstr>Account Structure – Project</vt:lpstr>
      <vt:lpstr>2 CFR 200:  Uniform administrative requirements, cost principles, and audit requirements for federal awards</vt:lpstr>
      <vt:lpstr>Basic Concepts Required to understand cost principles </vt:lpstr>
      <vt:lpstr>Reasonableness</vt:lpstr>
      <vt:lpstr>Reasonableness (cont)</vt:lpstr>
      <vt:lpstr>Allocability</vt:lpstr>
      <vt:lpstr>Allocability (cont)</vt:lpstr>
      <vt:lpstr>Conformance</vt:lpstr>
      <vt:lpstr>Direct </vt:lpstr>
      <vt:lpstr>Indirect (F&amp;A)</vt:lpstr>
      <vt:lpstr>Direct or Indirect (F&amp;A)</vt:lpstr>
      <vt:lpstr>Direct or Indirect (F&amp;A)(Cont.)</vt:lpstr>
      <vt:lpstr>Direct or Indirect Costs</vt:lpstr>
      <vt:lpstr>Direct / Indirect Decision Tree</vt:lpstr>
      <vt:lpstr>Allowability </vt:lpstr>
      <vt:lpstr>Allowability direct vs indirect</vt:lpstr>
      <vt:lpstr>Determining Allowability </vt:lpstr>
      <vt:lpstr>All conditions for allowability must be met.</vt:lpstr>
      <vt:lpstr>-Oh, but is budgeted, therefore allowed! -Well… it doesn’t matter.</vt:lpstr>
      <vt:lpstr>Agencies’ stance on allowability</vt:lpstr>
      <vt:lpstr>Cost Principles Applicability</vt:lpstr>
      <vt:lpstr>Cost Principles Applicability</vt:lpstr>
      <vt:lpstr>Cost Principles Applicability</vt:lpstr>
      <vt:lpstr>Selected Items of Costs (§200.420-§200.475)</vt:lpstr>
      <vt:lpstr>Selected Items of Costs - Materials &amp; Supplies (§200.453)</vt:lpstr>
      <vt:lpstr>Selected Items of Costs - Materials &amp; Supplies (§200.453)</vt:lpstr>
      <vt:lpstr>Purchases: Uniform Guidance Procurement Claw</vt:lpstr>
      <vt:lpstr>Purchases: Applicable Institutional Policies</vt:lpstr>
      <vt:lpstr>PowerPoint Presentation</vt:lpstr>
      <vt:lpstr>PowerPoint Presentation</vt:lpstr>
      <vt:lpstr>PowerPoint Presentation</vt:lpstr>
      <vt:lpstr>Purchases: Equipment vs Materials</vt:lpstr>
      <vt:lpstr>Purchases: What is your role as Grant Admin</vt:lpstr>
      <vt:lpstr>An approved budget is not a “Carte blanche”</vt:lpstr>
      <vt:lpstr>Cost Justification Documentation</vt:lpstr>
      <vt:lpstr>Prior Approvals </vt:lpstr>
      <vt:lpstr>Cost Share or Matching</vt:lpstr>
      <vt:lpstr>Cost Share or Matching</vt:lpstr>
      <vt:lpstr>Identify sub-recipients correctly</vt:lpstr>
      <vt:lpstr>Subrecipient Risk Monitoring Background</vt:lpstr>
      <vt:lpstr>Subrecipient Risk Monitoring Background</vt:lpstr>
      <vt:lpstr>Subrecipient Risk Monitoring Background</vt:lpstr>
      <vt:lpstr>Subrecipient Monitoring Guide</vt:lpstr>
      <vt:lpstr>Subrecipient Monitoring Guide</vt:lpstr>
      <vt:lpstr>Sub-Recipient monitoring</vt:lpstr>
      <vt:lpstr>Participant Support Costs</vt:lpstr>
      <vt:lpstr>Closeout: 2 CFR 200.343 – Closeout </vt:lpstr>
      <vt:lpstr>Goals of a Closeout</vt:lpstr>
      <vt:lpstr>Bilateral vs Unilateral Closeout</vt:lpstr>
      <vt:lpstr>Understanding Closeout Requirements </vt:lpstr>
      <vt:lpstr>What are the alternatives for unforeseen issues at closeout?</vt:lpstr>
      <vt:lpstr>Questions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Principles: Allowable Costs  Uniform Guidance  2 CFR 200</dc:title>
  <dc:creator>Marcos Pérez Beaucham</dc:creator>
  <cp:lastModifiedBy>rcm</cp:lastModifiedBy>
  <cp:revision>170</cp:revision>
  <dcterms:modified xsi:type="dcterms:W3CDTF">2017-10-27T14:07:44Z</dcterms:modified>
</cp:coreProperties>
</file>