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101"/>
  </p:notesMasterIdLst>
  <p:handoutMasterIdLst>
    <p:handoutMasterId r:id="rId102"/>
  </p:handoutMasterIdLst>
  <p:sldIdLst>
    <p:sldId id="737" r:id="rId5"/>
    <p:sldId id="718" r:id="rId6"/>
    <p:sldId id="338" r:id="rId7"/>
    <p:sldId id="723" r:id="rId8"/>
    <p:sldId id="521" r:id="rId9"/>
    <p:sldId id="724" r:id="rId10"/>
    <p:sldId id="725" r:id="rId11"/>
    <p:sldId id="726" r:id="rId12"/>
    <p:sldId id="727" r:id="rId13"/>
    <p:sldId id="758" r:id="rId14"/>
    <p:sldId id="759" r:id="rId15"/>
    <p:sldId id="522" r:id="rId16"/>
    <p:sldId id="757" r:id="rId17"/>
    <p:sldId id="728" r:id="rId18"/>
    <p:sldId id="495" r:id="rId19"/>
    <p:sldId id="355" r:id="rId20"/>
    <p:sldId id="717" r:id="rId21"/>
    <p:sldId id="716" r:id="rId22"/>
    <p:sldId id="680" r:id="rId23"/>
    <p:sldId id="729" r:id="rId24"/>
    <p:sldId id="735" r:id="rId25"/>
    <p:sldId id="681" r:id="rId26"/>
    <p:sldId id="530" r:id="rId27"/>
    <p:sldId id="730" r:id="rId28"/>
    <p:sldId id="528" r:id="rId29"/>
    <p:sldId id="541" r:id="rId30"/>
    <p:sldId id="700" r:id="rId31"/>
    <p:sldId id="546" r:id="rId32"/>
    <p:sldId id="736" r:id="rId33"/>
    <p:sldId id="545" r:id="rId34"/>
    <p:sldId id="547" r:id="rId35"/>
    <p:sldId id="548" r:id="rId36"/>
    <p:sldId id="754" r:id="rId37"/>
    <p:sldId id="731" r:id="rId38"/>
    <p:sldId id="745" r:id="rId39"/>
    <p:sldId id="565" r:id="rId40"/>
    <p:sldId id="761" r:id="rId41"/>
    <p:sldId id="743" r:id="rId42"/>
    <p:sldId id="710" r:id="rId43"/>
    <p:sldId id="502" r:id="rId44"/>
    <p:sldId id="631" r:id="rId45"/>
    <p:sldId id="632" r:id="rId46"/>
    <p:sldId id="633" r:id="rId47"/>
    <p:sldId id="634" r:id="rId48"/>
    <p:sldId id="762" r:id="rId49"/>
    <p:sldId id="635" r:id="rId50"/>
    <p:sldId id="744" r:id="rId51"/>
    <p:sldId id="738" r:id="rId52"/>
    <p:sldId id="695" r:id="rId53"/>
    <p:sldId id="749" r:id="rId54"/>
    <p:sldId id="637" r:id="rId55"/>
    <p:sldId id="706" r:id="rId56"/>
    <p:sldId id="638" r:id="rId57"/>
    <p:sldId id="640" r:id="rId58"/>
    <p:sldId id="641" r:id="rId59"/>
    <p:sldId id="746" r:id="rId60"/>
    <p:sldId id="732" r:id="rId61"/>
    <p:sldId id="657" r:id="rId62"/>
    <p:sldId id="660" r:id="rId63"/>
    <p:sldId id="661" r:id="rId64"/>
    <p:sldId id="662" r:id="rId65"/>
    <p:sldId id="703" r:id="rId66"/>
    <p:sldId id="663" r:id="rId67"/>
    <p:sldId id="664" r:id="rId68"/>
    <p:sldId id="666" r:id="rId69"/>
    <p:sldId id="668" r:id="rId70"/>
    <p:sldId id="756" r:id="rId71"/>
    <p:sldId id="665" r:id="rId72"/>
    <p:sldId id="669" r:id="rId73"/>
    <p:sldId id="755" r:id="rId74"/>
    <p:sldId id="504" r:id="rId75"/>
    <p:sldId id="589" r:id="rId76"/>
    <p:sldId id="590" r:id="rId77"/>
    <p:sldId id="591" r:id="rId78"/>
    <p:sldId id="505" r:id="rId79"/>
    <p:sldId id="763" r:id="rId80"/>
    <p:sldId id="594" r:id="rId81"/>
    <p:sldId id="595" r:id="rId82"/>
    <p:sldId id="596" r:id="rId83"/>
    <p:sldId id="597" r:id="rId84"/>
    <p:sldId id="600" r:id="rId85"/>
    <p:sldId id="685" r:id="rId86"/>
    <p:sldId id="601" r:id="rId87"/>
    <p:sldId id="602" r:id="rId88"/>
    <p:sldId id="704" r:id="rId89"/>
    <p:sldId id="705" r:id="rId90"/>
    <p:sldId id="686" r:id="rId91"/>
    <p:sldId id="605" r:id="rId92"/>
    <p:sldId id="734" r:id="rId93"/>
    <p:sldId id="747" r:id="rId94"/>
    <p:sldId id="748" r:id="rId95"/>
    <p:sldId id="506" r:id="rId96"/>
    <p:sldId id="610" r:id="rId97"/>
    <p:sldId id="713" r:id="rId98"/>
    <p:sldId id="714" r:id="rId99"/>
    <p:sldId id="333" r:id="rId10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rton, Oliver B. (NIH/OD) [E]" initials="pb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00"/>
    <a:srgbClr val="2566C5"/>
    <a:srgbClr val="FF9900"/>
    <a:srgbClr val="000000"/>
    <a:srgbClr val="339966"/>
    <a:srgbClr val="1A2D61"/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5" autoAdjust="0"/>
    <p:restoredTop sz="94427" autoAdjust="0"/>
  </p:normalViewPr>
  <p:slideViewPr>
    <p:cSldViewPr>
      <p:cViewPr>
        <p:scale>
          <a:sx n="133" d="100"/>
          <a:sy n="133" d="100"/>
        </p:scale>
        <p:origin x="-984" y="29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ableStyles" Target="tableStyle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AE3CC-4449-461C-B0C2-B3DD8B5F3E9E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269C5-5BE1-4632-8AAF-C66B0B6A5D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03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6D18-FA1B-45B8-9A52-FA0E64D23513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B469E-EF5C-4FB3-A519-76AB1430A3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80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9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7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0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2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95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175CE-5B0E-4A4E-96A1-41FC7315B7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6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4800" y="152400"/>
            <a:ext cx="861060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box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416800" cy="55625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066800"/>
            <a:ext cx="5715000" cy="3809999"/>
          </a:xfrm>
        </p:spPr>
        <p:txBody>
          <a:bodyPr/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35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8F33-71BB-4CFE-8B33-55E54A34A4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45D0-6E21-4BB6-8AA5-039D800A18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5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83767-B5A8-49D6-8ED1-D7894A4DB4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7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03CE-3E98-412B-923F-88DE429847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58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71F8B-BBDC-4A74-BED3-BA846D1EA4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5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9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4800" y="5791200"/>
            <a:ext cx="3429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9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CA65E-D8FA-48B3-9BAB-4466F8A5E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4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39BDC-6CC2-486D-A6FA-9BF7D12B7F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8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op_head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New investigator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45338F-CEA5-4AE7-9B75-B4338CE3F1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8" descr="logo1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6" y="5943600"/>
            <a:ext cx="520700" cy="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IH_OER_Master_Logo_2Color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80" y="5921943"/>
            <a:ext cx="2743200" cy="546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6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mailto:cumminss@mail.nih.gov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grants.nih.gov/grants/ElectronicReceipt/files/Electronic_Multi-project_Application_Image_Assembly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ElectronicReceipt/files/registration_handout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resources/annotated-form-sets.htm" TargetMode="External"/><Relationship Id="rId2" Type="http://schemas.openxmlformats.org/officeDocument/2006/relationships/hyperlink" Target="http://grants.nih.gov/grants/how-to-apply-application-guide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grants.nih.gov/grants/electronicreceipt/files/ASSIST_eNotifications.pdf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grants.nih.gov/grants/ElectronicReceipt/support.ht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erahelp/ASSIST/" TargetMode="External"/><Relationship Id="rId7" Type="http://schemas.openxmlformats.org/officeDocument/2006/relationships/image" Target="../media/image128.png"/><Relationship Id="rId2" Type="http://schemas.openxmlformats.org/officeDocument/2006/relationships/hyperlink" Target="https://public.era.nih.gov/assist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ra.nih.gov/era_training/assist.cfm" TargetMode="External"/><Relationship Id="rId5" Type="http://schemas.openxmlformats.org/officeDocument/2006/relationships/hyperlink" Target="http://grants.nih.gov/grants/how-to-apply-application-guide/resources/annotated-form-sets.htm" TargetMode="External"/><Relationship Id="rId4" Type="http://schemas.openxmlformats.org/officeDocument/2006/relationships/hyperlink" Target="http://grants.nih.gov/grants/how-to-apply-application-guide.htm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support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ra.nih.gov/modules_user-guides_documentation.cfm" TargetMode="Externa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 title="&quot;&quot;"/>
          <p:cNvSpPr/>
          <p:nvPr/>
        </p:nvSpPr>
        <p:spPr>
          <a:xfrm>
            <a:off x="304800" y="152400"/>
            <a:ext cx="8556448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524" y="559080"/>
            <a:ext cx="8763000" cy="147002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6600"/>
                </a:solidFill>
              </a:rPr>
              <a:t>Preparing, Submitting &amp; Tracking </a:t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>Multi-project  Applications Using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3175CE-5B0E-4A4E-96A1-41FC7315B7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7862" y="6490114"/>
            <a:ext cx="2824235" cy="409819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May 2017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5" name="Group 4" title="ASSIST Title"/>
          <p:cNvGrpSpPr/>
          <p:nvPr/>
        </p:nvGrpSpPr>
        <p:grpSpPr>
          <a:xfrm>
            <a:off x="-721152" y="1828800"/>
            <a:ext cx="9582400" cy="4795696"/>
            <a:chOff x="-720766" y="462104"/>
            <a:chExt cx="9582400" cy="4795696"/>
          </a:xfrm>
        </p:grpSpPr>
        <p:grpSp>
          <p:nvGrpSpPr>
            <p:cNvPr id="6" name="Stick_Figure7"/>
            <p:cNvGrpSpPr/>
            <p:nvPr/>
          </p:nvGrpSpPr>
          <p:grpSpPr>
            <a:xfrm>
              <a:off x="6848174" y="820329"/>
              <a:ext cx="2013460" cy="3604882"/>
              <a:chOff x="7187690" y="2046368"/>
              <a:chExt cx="2013460" cy="4072738"/>
            </a:xfrm>
          </p:grpSpPr>
          <p:pic>
            <p:nvPicPr>
              <p:cNvPr id="24" name="figure" title="ASSIST Title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7690" y="2046368"/>
                <a:ext cx="2013460" cy="4072738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7671874" y="2410917"/>
                <a:ext cx="66556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0" dirty="0" smtClean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rPr>
                  <a:t>T</a:t>
                </a:r>
                <a:endParaRPr lang="en-US" sz="6000" dirty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-720766" y="462104"/>
              <a:ext cx="8384297" cy="4795696"/>
              <a:chOff x="-720766" y="462103"/>
              <a:chExt cx="8384297" cy="4795696"/>
            </a:xfrm>
          </p:grpSpPr>
          <p:grpSp>
            <p:nvGrpSpPr>
              <p:cNvPr id="8" name="Stick_Figure1"/>
              <p:cNvGrpSpPr/>
              <p:nvPr/>
            </p:nvGrpSpPr>
            <p:grpSpPr>
              <a:xfrm>
                <a:off x="1241635" y="462103"/>
                <a:ext cx="2583528" cy="4109897"/>
                <a:chOff x="-38100" y="1944085"/>
                <a:chExt cx="2464039" cy="4380513"/>
              </a:xfrm>
            </p:grpSpPr>
            <p:pic>
              <p:nvPicPr>
                <p:cNvPr id="21" name="figure" title="&quot;&quot;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8100" y="1944085"/>
                  <a:ext cx="2464039" cy="4380513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 rot="21372400">
                  <a:off x="220353" y="2274605"/>
                  <a:ext cx="737702" cy="1015663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0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A</a:t>
                  </a:r>
                  <a:endParaRPr lang="en-US" sz="60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342739" y="3075903"/>
                  <a:ext cx="770771" cy="958183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S</a:t>
                  </a:r>
                  <a:endParaRPr lang="en-US" sz="60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9" name="Stick_Figure5"/>
              <p:cNvGrpSpPr/>
              <p:nvPr/>
            </p:nvGrpSpPr>
            <p:grpSpPr>
              <a:xfrm>
                <a:off x="4402226" y="662408"/>
                <a:ext cx="1692811" cy="3424800"/>
                <a:chOff x="4143376" y="1999681"/>
                <a:chExt cx="1692811" cy="3869284"/>
              </a:xfrm>
            </p:grpSpPr>
            <p:pic>
              <p:nvPicPr>
                <p:cNvPr id="19" name="figure" title="&quot;&quot;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43376" y="1999681"/>
                  <a:ext cx="1692811" cy="3869284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4885917" y="2987339"/>
                  <a:ext cx="449162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6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I</a:t>
                  </a:r>
                  <a:endParaRPr lang="en-US" sz="66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593929" y="792951"/>
                <a:ext cx="2069602" cy="3448200"/>
                <a:chOff x="6113263" y="3657600"/>
                <a:chExt cx="2069602" cy="3448200"/>
              </a:xfrm>
            </p:grpSpPr>
            <p:pic>
              <p:nvPicPr>
                <p:cNvPr id="17" name="figure" title="&quot;&quot;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3263" y="3657600"/>
                  <a:ext cx="2069602" cy="3448200"/>
                </a:xfrm>
                <a:prstGeom prst="rect">
                  <a:avLst/>
                </a:prstGeom>
              </p:spPr>
            </p:pic>
            <p:sp>
              <p:nvSpPr>
                <p:cNvPr id="18" name="TextBox 17" title="&quot;&quot;"/>
                <p:cNvSpPr txBox="1"/>
                <p:nvPr/>
              </p:nvSpPr>
              <p:spPr>
                <a:xfrm>
                  <a:off x="6705600" y="4267200"/>
                  <a:ext cx="753137" cy="1200329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S</a:t>
                  </a:r>
                  <a:endParaRPr lang="en-US" sz="72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1" name="Stick_Figure3"/>
              <p:cNvGrpSpPr/>
              <p:nvPr/>
            </p:nvGrpSpPr>
            <p:grpSpPr>
              <a:xfrm>
                <a:off x="3198122" y="541306"/>
                <a:ext cx="2134834" cy="3545902"/>
                <a:chOff x="2952750" y="1952057"/>
                <a:chExt cx="2128243" cy="4006104"/>
              </a:xfrm>
            </p:grpSpPr>
            <p:pic>
              <p:nvPicPr>
                <p:cNvPr id="15" name="figure" title="&quot;&quot;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2750" y="1952057"/>
                  <a:ext cx="2128243" cy="4006104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3661068" y="2717931"/>
                  <a:ext cx="554119" cy="1200329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S</a:t>
                  </a:r>
                  <a:endParaRPr lang="en-US" sz="72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-720766" y="1586508"/>
                <a:ext cx="3540166" cy="3671291"/>
                <a:chOff x="4679106" y="2417161"/>
                <a:chExt cx="3810000" cy="3333750"/>
              </a:xfrm>
            </p:grpSpPr>
            <p:pic>
              <p:nvPicPr>
                <p:cNvPr id="13" name="Picture 12" title="&quot;&quot;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9106" y="2417161"/>
                  <a:ext cx="3810000" cy="3333750"/>
                </a:xfrm>
                <a:prstGeom prst="rect">
                  <a:avLst/>
                </a:prstGeom>
              </p:spPr>
            </p:pic>
            <p:pic>
              <p:nvPicPr>
                <p:cNvPr id="14" name="Picture 2" descr="C17251AC-E2EE-4B68-8F11-10BB0B1310CB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3418478"/>
                  <a:ext cx="1415850" cy="1006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7" name="Subtitle 2"/>
          <p:cNvSpPr txBox="1">
            <a:spLocks/>
          </p:cNvSpPr>
          <p:nvPr/>
        </p:nvSpPr>
        <p:spPr bwMode="auto">
          <a:xfrm>
            <a:off x="6324600" y="5867400"/>
            <a:ext cx="253664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03366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/>
            <a:r>
              <a:rPr lang="en-US" sz="1800" b="1" kern="0" dirty="0" smtClean="0"/>
              <a:t>Sheri Cummins</a:t>
            </a:r>
          </a:p>
          <a:p>
            <a:pPr algn="r"/>
            <a:r>
              <a:rPr lang="en-US" sz="1600" kern="0" dirty="0" smtClean="0">
                <a:hlinkClick r:id="rId9"/>
              </a:rPr>
              <a:t>cumminss@mail.nih.gov</a:t>
            </a:r>
            <a:r>
              <a:rPr lang="en-US" sz="1600" kern="0" dirty="0" smtClean="0"/>
              <a:t> </a:t>
            </a:r>
            <a:br>
              <a:rPr lang="en-US" sz="1600" kern="0" dirty="0" smtClean="0"/>
            </a:b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7754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Person – Multiple Application Roles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Core 1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srgbClr val="FF6600"/>
                    </a:solidFill>
                  </a:rPr>
                  <a:t>Project Lead</a:t>
                </a: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8" title="&quot;&quot;"/>
          <p:cNvGrpSpPr/>
          <p:nvPr/>
        </p:nvGrpSpPr>
        <p:grpSpPr>
          <a:xfrm>
            <a:off x="2133601" y="2565401"/>
            <a:ext cx="3151789" cy="3514153"/>
            <a:chOff x="2500721" y="2029303"/>
            <a:chExt cx="3151789" cy="3514153"/>
          </a:xfrm>
        </p:grpSpPr>
        <p:cxnSp>
          <p:nvCxnSpPr>
            <p:cNvPr id="29" name="Elbow Connector 87"/>
            <p:cNvCxnSpPr>
              <a:endCxn id="33" idx="3"/>
            </p:cNvCxnSpPr>
            <p:nvPr/>
          </p:nvCxnSpPr>
          <p:spPr bwMode="auto">
            <a:xfrm rot="5400000">
              <a:off x="3959406" y="3267834"/>
              <a:ext cx="2931636" cy="454573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32" name="Round Same Side Corner Rectangle 3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31" name="Picture 9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srgbClr val="FF6600"/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4" title="Core 1 Subaward Budget with organization D"/>
          <p:cNvGrpSpPr/>
          <p:nvPr/>
        </p:nvGrpSpPr>
        <p:grpSpPr>
          <a:xfrm>
            <a:off x="3166166" y="3970339"/>
            <a:ext cx="1632433" cy="685888"/>
            <a:chOff x="3544377" y="3666846"/>
            <a:chExt cx="1632433" cy="906460"/>
          </a:xfrm>
        </p:grpSpPr>
        <p:cxnSp>
          <p:nvCxnSpPr>
            <p:cNvPr id="53" name="Elbow Connector 52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55" name="Round Same Side Corner Rectangle 54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srgbClr val="FF6600"/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oup 54" title="Core 1 Subaward Budget with organization D"/>
          <p:cNvGrpSpPr/>
          <p:nvPr/>
        </p:nvGrpSpPr>
        <p:grpSpPr>
          <a:xfrm>
            <a:off x="3168167" y="6019712"/>
            <a:ext cx="1632433" cy="685888"/>
            <a:chOff x="3544377" y="3666846"/>
            <a:chExt cx="1632433" cy="906460"/>
          </a:xfrm>
        </p:grpSpPr>
        <p:cxnSp>
          <p:nvCxnSpPr>
            <p:cNvPr id="61" name="Elbow Connector 60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2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63" name="Round Same Side Corner Rectangle 62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</a:t>
                </a:r>
              </a:p>
            </p:txBody>
          </p:sp>
        </p:grpSp>
      </p:grpSp>
      <p:sp>
        <p:nvSpPr>
          <p:cNvPr id="66" name="Left-Right Arrow 65" title="&quot;&quot;"/>
          <p:cNvSpPr/>
          <p:nvPr/>
        </p:nvSpPr>
        <p:spPr>
          <a:xfrm rot="1317314">
            <a:off x="3006257" y="2236103"/>
            <a:ext cx="2817157" cy="428618"/>
          </a:xfrm>
          <a:prstGeom prst="left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ular Callout 73" descr="Section IV. Application and Submission Information of NIH FOAs includes important guidance for preparing your application in ASSIST"/>
          <p:cNvSpPr/>
          <p:nvPr/>
        </p:nvSpPr>
        <p:spPr>
          <a:xfrm>
            <a:off x="1109307" y="4695317"/>
            <a:ext cx="7096319" cy="1376978"/>
          </a:xfrm>
          <a:prstGeom prst="wedgeRoundRectCallout">
            <a:avLst>
              <a:gd name="adj1" fmla="val -49414"/>
              <a:gd name="adj2" fmla="val 1721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Individuals can (and often do) serve as both a PD/PI for the Overall component and the Project Lead for one or more other components.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9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620000" cy="624049"/>
          </a:xfrm>
        </p:spPr>
        <p:txBody>
          <a:bodyPr/>
          <a:lstStyle/>
          <a:p>
            <a:r>
              <a:rPr lang="en-US" dirty="0" smtClean="0"/>
              <a:t>Structure Your Application to Match the </a:t>
            </a:r>
            <a:br>
              <a:rPr lang="en-US" dirty="0" smtClean="0"/>
            </a:br>
            <a:r>
              <a:rPr lang="en-US" dirty="0" smtClean="0"/>
              <a:t>Flow of Work Not the Flow of Money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Core 1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8" title="&quot;&quot;"/>
          <p:cNvGrpSpPr/>
          <p:nvPr/>
        </p:nvGrpSpPr>
        <p:grpSpPr>
          <a:xfrm>
            <a:off x="2133601" y="2565401"/>
            <a:ext cx="3151789" cy="3514153"/>
            <a:chOff x="2500721" y="2029303"/>
            <a:chExt cx="3151789" cy="3514153"/>
          </a:xfrm>
        </p:grpSpPr>
        <p:cxnSp>
          <p:nvCxnSpPr>
            <p:cNvPr id="29" name="Elbow Connector 87"/>
            <p:cNvCxnSpPr>
              <a:endCxn id="33" idx="3"/>
            </p:cNvCxnSpPr>
            <p:nvPr/>
          </p:nvCxnSpPr>
          <p:spPr bwMode="auto">
            <a:xfrm rot="5400000">
              <a:off x="3959406" y="3267834"/>
              <a:ext cx="2931636" cy="454573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32" name="Round Same Side Corner Rectangle 3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31" name="Picture 91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4" title="Core 1 Subaward Budget with organization D"/>
          <p:cNvGrpSpPr/>
          <p:nvPr/>
        </p:nvGrpSpPr>
        <p:grpSpPr>
          <a:xfrm>
            <a:off x="3166166" y="3970339"/>
            <a:ext cx="1632433" cy="685888"/>
            <a:chOff x="3544377" y="3666846"/>
            <a:chExt cx="1632433" cy="906460"/>
          </a:xfrm>
        </p:grpSpPr>
        <p:cxnSp>
          <p:nvCxnSpPr>
            <p:cNvPr id="53" name="Elbow Connector 52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55" name="Round Same Side Corner Rectangle 54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oup 54" title="Core 1 Subaward Budget with organization D"/>
          <p:cNvGrpSpPr/>
          <p:nvPr/>
        </p:nvGrpSpPr>
        <p:grpSpPr>
          <a:xfrm>
            <a:off x="3168167" y="6019712"/>
            <a:ext cx="1632433" cy="685888"/>
            <a:chOff x="3544377" y="3666846"/>
            <a:chExt cx="1632433" cy="906460"/>
          </a:xfrm>
        </p:grpSpPr>
        <p:cxnSp>
          <p:nvCxnSpPr>
            <p:cNvPr id="61" name="Elbow Connector 60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2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63" name="Round Same Side Corner Rectangle 62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</a:t>
                </a:r>
              </a:p>
            </p:txBody>
          </p:sp>
        </p:grpSp>
      </p:grpSp>
      <p:sp>
        <p:nvSpPr>
          <p:cNvPr id="66" name="Rounded Rectangular Callout 65" descr="Section IV. Application and Submission Information of NIH FOAs includes important guidance for preparing your application in ASSIST"/>
          <p:cNvSpPr/>
          <p:nvPr/>
        </p:nvSpPr>
        <p:spPr>
          <a:xfrm>
            <a:off x="178058" y="3006447"/>
            <a:ext cx="2985493" cy="1848208"/>
          </a:xfrm>
          <a:prstGeom prst="wedgeRoundRectCallout">
            <a:avLst>
              <a:gd name="adj1" fmla="val 44426"/>
              <a:gd name="adj2" fmla="val 10218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organization responsible for the majority of work a on component should lead it.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7" name="Rounded Rectangular Callout 66" descr="Section IV. Application and Submission Information of NIH FOAs includes important guidance for preparing your application in ASSIST"/>
          <p:cNvSpPr/>
          <p:nvPr/>
        </p:nvSpPr>
        <p:spPr>
          <a:xfrm>
            <a:off x="4917711" y="3324725"/>
            <a:ext cx="4123271" cy="3460801"/>
          </a:xfrm>
          <a:prstGeom prst="wedgeRoundRectCallout">
            <a:avLst>
              <a:gd name="adj1" fmla="val -56732"/>
              <a:gd name="adj2" fmla="val 3262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2060"/>
                </a:solidFill>
              </a:rPr>
              <a:t>If the applicant organization also works on component led by another organization, their budget is reflected on </a:t>
            </a:r>
            <a:r>
              <a:rPr lang="en-US" sz="2000" dirty="0" err="1" smtClean="0">
                <a:solidFill>
                  <a:srgbClr val="002060"/>
                </a:solidFill>
              </a:rPr>
              <a:t>subaward</a:t>
            </a:r>
            <a:r>
              <a:rPr lang="en-US" sz="2000" dirty="0" smtClean="0">
                <a:solidFill>
                  <a:srgbClr val="002060"/>
                </a:solidFill>
              </a:rPr>
              <a:t> budget form.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Doesn’t mean the money flows through component lead organization.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Systems use DUNS on forms not </a:t>
            </a:r>
            <a:r>
              <a:rPr lang="en-US" dirty="0" err="1" smtClean="0">
                <a:solidFill>
                  <a:srgbClr val="002060"/>
                </a:solidFill>
              </a:rPr>
              <a:t>Subaward</a:t>
            </a:r>
            <a:r>
              <a:rPr lang="en-US" dirty="0" smtClean="0">
                <a:solidFill>
                  <a:srgbClr val="002060"/>
                </a:solidFill>
              </a:rPr>
              <a:t> form designation to sort out applicant vs. </a:t>
            </a:r>
            <a:r>
              <a:rPr lang="en-US" dirty="0" err="1" smtClean="0">
                <a:solidFill>
                  <a:srgbClr val="002060"/>
                </a:solidFill>
              </a:rPr>
              <a:t>subaward</a:t>
            </a:r>
            <a:r>
              <a:rPr lang="en-US" dirty="0" smtClean="0">
                <a:solidFill>
                  <a:srgbClr val="002060"/>
                </a:solidFill>
              </a:rPr>
              <a:t> funds.</a:t>
            </a:r>
          </a:p>
        </p:txBody>
      </p:sp>
      <p:sp>
        <p:nvSpPr>
          <p:cNvPr id="69" name="Rounded Rectangular Callout 68" descr="Section IV. Application and Submission Information of NIH FOAs includes important guidance for preparing your application in ASSIST"/>
          <p:cNvSpPr/>
          <p:nvPr/>
        </p:nvSpPr>
        <p:spPr>
          <a:xfrm>
            <a:off x="5359271" y="850740"/>
            <a:ext cx="3491194" cy="1885044"/>
          </a:xfrm>
          <a:prstGeom prst="wedgeRoundRectCallout">
            <a:avLst>
              <a:gd name="adj1" fmla="val -55669"/>
              <a:gd name="adj2" fmla="val -4592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</a:rPr>
              <a:t>Use PHS Additional Indirect Costs form to account for first $25K in sub-recipient charges for components led by collaborating </a:t>
            </a:r>
            <a:r>
              <a:rPr lang="en-US" sz="2000" dirty="0" smtClean="0">
                <a:solidFill>
                  <a:srgbClr val="002060"/>
                </a:solidFill>
              </a:rPr>
              <a:t>organizations.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1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Understand how your application image will be assembled by NIH for funding consideration</a:t>
            </a:r>
            <a:br>
              <a:rPr lang="en-US" sz="2800" dirty="0" smtClean="0"/>
            </a:br>
            <a:endParaRPr lang="en-US" sz="1800" dirty="0" smtClean="0"/>
          </a:p>
          <a:p>
            <a:pPr lvl="1"/>
            <a:r>
              <a:rPr lang="en-US" sz="2400" dirty="0" smtClean="0"/>
              <a:t>The Overall component is presented first</a:t>
            </a:r>
          </a:p>
          <a:p>
            <a:pPr lvl="2"/>
            <a:r>
              <a:rPr lang="en-US" sz="2000" dirty="0" smtClean="0"/>
              <a:t>Including system-generated data summaries</a:t>
            </a:r>
            <a:br>
              <a:rPr lang="en-US" sz="2000" dirty="0" smtClean="0"/>
            </a:br>
            <a:endParaRPr lang="en-US" sz="2000" dirty="0" smtClean="0"/>
          </a:p>
          <a:p>
            <a:pPr lvl="1"/>
            <a:r>
              <a:rPr lang="en-US" sz="2400" dirty="0" smtClean="0"/>
              <a:t>Additional component types are presented in alphabetical order (e.g., </a:t>
            </a:r>
            <a:r>
              <a:rPr lang="en-US" sz="2400" u="sng" dirty="0" smtClean="0"/>
              <a:t>C</a:t>
            </a:r>
            <a:r>
              <a:rPr lang="en-US" sz="2400" dirty="0" smtClean="0"/>
              <a:t>ores before </a:t>
            </a:r>
            <a:r>
              <a:rPr lang="en-US" sz="2400" u="sng" dirty="0" smtClean="0"/>
              <a:t>P</a:t>
            </a:r>
            <a:r>
              <a:rPr lang="en-US" sz="2400" dirty="0" smtClean="0"/>
              <a:t>rojects)</a:t>
            </a:r>
          </a:p>
          <a:p>
            <a:pPr lvl="2"/>
            <a:r>
              <a:rPr lang="en-US" sz="2000" dirty="0" smtClean="0"/>
              <a:t>Components of the same type are grouped together</a:t>
            </a:r>
          </a:p>
          <a:p>
            <a:pPr lvl="2"/>
            <a:r>
              <a:rPr lang="en-US" sz="2000" dirty="0" smtClean="0"/>
              <a:t>Components are identified by type and sequential number (e.g., Core-001, Core-002)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4810" y="5842343"/>
            <a:ext cx="8301990" cy="954101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Check out this resource: </a:t>
            </a:r>
            <a:r>
              <a:rPr lang="en-US" b="1" dirty="0">
                <a:solidFill>
                  <a:srgbClr val="C00000"/>
                </a:solidFill>
                <a:cs typeface="Arial" charset="0"/>
                <a:hlinkClick r:id="rId2" tooltip="Multi-project Application Assembly document"/>
              </a:rPr>
              <a:t>http://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  <a:hlinkClick r:id="rId2" tooltip="Multi-project Application Assembly document"/>
              </a:rPr>
              <a:t>grants.nih.gov/grants/ElectronicReceipt/files/Electronic_Multi-project_Application_Image_Assembly.pdf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endParaRPr lang="en-US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5498662"/>
            <a:ext cx="1447800" cy="1664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Multi-project Bookmarks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 title="sample application image showing 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1893" cy="6858000"/>
          </a:xfrm>
          <a:prstGeom prst="rect">
            <a:avLst/>
          </a:prstGeom>
        </p:spPr>
      </p:pic>
      <p:sp>
        <p:nvSpPr>
          <p:cNvPr id="6" name="Rounded Rectangular Callout 5" descr="Section IV. Application and Submission Information of NIH FOAs includes important guidance for preparing your application in ASSIST"/>
          <p:cNvSpPr/>
          <p:nvPr/>
        </p:nvSpPr>
        <p:spPr>
          <a:xfrm>
            <a:off x="2343749" y="438155"/>
            <a:ext cx="5416580" cy="582608"/>
          </a:xfrm>
          <a:prstGeom prst="wedgeRoundRectCallout">
            <a:avLst>
              <a:gd name="adj1" fmla="val -57284"/>
              <a:gd name="adj2" fmla="val -2007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SF424 (R&amp;R) from Overall component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 descr="Section IV. Application and Submission Information of NIH FOAs includes important guidance for preparing your application in ASSIST"/>
          <p:cNvSpPr/>
          <p:nvPr/>
        </p:nvSpPr>
        <p:spPr>
          <a:xfrm>
            <a:off x="2355820" y="1714504"/>
            <a:ext cx="5416580" cy="796127"/>
          </a:xfrm>
          <a:prstGeom prst="wedgeRoundRectCallout">
            <a:avLst>
              <a:gd name="adj1" fmla="val -49763"/>
              <a:gd name="adj2" fmla="val -1779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System-generated summaries based on data in other </a:t>
            </a:r>
            <a:r>
              <a:rPr lang="en-US" sz="2400" dirty="0" err="1" smtClean="0">
                <a:solidFill>
                  <a:srgbClr val="002060"/>
                </a:solidFill>
              </a:rPr>
              <a:t>compenents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 descr="Section IV. Application and Submission Information of NIH FOAs includes important guidance for preparing your application in ASSIST"/>
          <p:cNvSpPr/>
          <p:nvPr/>
        </p:nvSpPr>
        <p:spPr>
          <a:xfrm>
            <a:off x="2355820" y="6096000"/>
            <a:ext cx="5416580" cy="709330"/>
          </a:xfrm>
          <a:prstGeom prst="wedgeRoundRectCallout">
            <a:avLst>
              <a:gd name="adj1" fmla="val -49930"/>
              <a:gd name="adj2" fmla="val -136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Remaining component types in alphabetical order (expandable)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ounded Rectangular Callout 9" descr="Section IV. Application and Submission Information of NIH FOAs includes important guidance for preparing your application in ASSIST"/>
          <p:cNvSpPr/>
          <p:nvPr/>
        </p:nvSpPr>
        <p:spPr>
          <a:xfrm>
            <a:off x="2355820" y="4365724"/>
            <a:ext cx="5943600" cy="609600"/>
          </a:xfrm>
          <a:prstGeom prst="wedgeRoundRectCallout">
            <a:avLst>
              <a:gd name="adj1" fmla="val -49880"/>
              <a:gd name="adj2" fmla="val -1879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Additional forms from Overall component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ight Brace 11" title="&quot;"/>
          <p:cNvSpPr/>
          <p:nvPr/>
        </p:nvSpPr>
        <p:spPr>
          <a:xfrm>
            <a:off x="1905000" y="1053959"/>
            <a:ext cx="304800" cy="2120501"/>
          </a:xfrm>
          <a:prstGeom prst="rightBrace">
            <a:avLst>
              <a:gd name="adj1" fmla="val 8333"/>
              <a:gd name="adj2" fmla="val 49573"/>
            </a:avLst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 title="&quot;&quot;"/>
          <p:cNvSpPr/>
          <p:nvPr/>
        </p:nvSpPr>
        <p:spPr>
          <a:xfrm>
            <a:off x="1905000" y="3245049"/>
            <a:ext cx="304800" cy="2850951"/>
          </a:xfrm>
          <a:prstGeom prst="rightBrace">
            <a:avLst/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 title="&quot;&quot;"/>
          <p:cNvSpPr/>
          <p:nvPr/>
        </p:nvSpPr>
        <p:spPr>
          <a:xfrm>
            <a:off x="1905000" y="6166589"/>
            <a:ext cx="304800" cy="672052"/>
          </a:xfrm>
          <a:prstGeom prst="rightBrace">
            <a:avLst/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Process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4" name="Group 3" title="Find opportunity"/>
          <p:cNvGrpSpPr/>
          <p:nvPr/>
        </p:nvGrpSpPr>
        <p:grpSpPr>
          <a:xfrm>
            <a:off x="0" y="1368189"/>
            <a:ext cx="1916906" cy="2371903"/>
            <a:chOff x="0" y="1368189"/>
            <a:chExt cx="1916906" cy="2371903"/>
          </a:xfrm>
        </p:grpSpPr>
        <p:sp>
          <p:nvSpPr>
            <p:cNvPr id="5" name="Right Arrow Callout 4" title="&quot;&quot;"/>
            <p:cNvSpPr/>
            <p:nvPr/>
          </p:nvSpPr>
          <p:spPr>
            <a:xfrm>
              <a:off x="381000" y="3081867"/>
              <a:ext cx="93767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Find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" name="Straight Connector 5" title="&quot;&quot;"/>
            <p:cNvCxnSpPr/>
            <p:nvPr/>
          </p:nvCxnSpPr>
          <p:spPr>
            <a:xfrm flipV="1">
              <a:off x="990600" y="2434989"/>
              <a:ext cx="0" cy="669769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38" title="&quot;&quot;"/>
            <p:cNvSpPr txBox="1"/>
            <p:nvPr/>
          </p:nvSpPr>
          <p:spPr>
            <a:xfrm>
              <a:off x="0" y="1368189"/>
              <a:ext cx="1916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Find </a:t>
              </a:r>
              <a:br>
                <a:rPr lang="en-US" dirty="0" smtClean="0"/>
              </a:br>
              <a:r>
                <a:rPr lang="en-US" dirty="0" smtClean="0"/>
                <a:t>Opportunity</a:t>
              </a:r>
              <a:endParaRPr lang="en-US" sz="2000" dirty="0"/>
            </a:p>
          </p:txBody>
        </p:sp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0" y="1901589"/>
              <a:ext cx="1380040" cy="1380040"/>
            </a:xfrm>
            <a:prstGeom prst="rect">
              <a:avLst/>
            </a:prstGeom>
          </p:spPr>
        </p:pic>
      </p:grpSp>
      <p:grpSp>
        <p:nvGrpSpPr>
          <p:cNvPr id="24" name="Group 23" title="enter application data"/>
          <p:cNvGrpSpPr/>
          <p:nvPr/>
        </p:nvGrpSpPr>
        <p:grpSpPr>
          <a:xfrm>
            <a:off x="4038600" y="1368189"/>
            <a:ext cx="2117324" cy="2370648"/>
            <a:chOff x="4038600" y="1368189"/>
            <a:chExt cx="2117324" cy="2370648"/>
          </a:xfrm>
        </p:grpSpPr>
        <p:sp>
          <p:nvSpPr>
            <p:cNvPr id="10" name="Right Arrow Callout 9" title="&quot;&quot;"/>
            <p:cNvSpPr/>
            <p:nvPr/>
          </p:nvSpPr>
          <p:spPr>
            <a:xfrm>
              <a:off x="4377280" y="3080612"/>
              <a:ext cx="110912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Enter Data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901589"/>
              <a:ext cx="1129903" cy="1291317"/>
            </a:xfrm>
            <a:prstGeom prst="rect">
              <a:avLst/>
            </a:prstGeom>
          </p:spPr>
        </p:pic>
        <p:sp>
          <p:nvSpPr>
            <p:cNvPr id="12" name="TextBox 40" title="&quot;&quot;"/>
            <p:cNvSpPr txBox="1"/>
            <p:nvPr/>
          </p:nvSpPr>
          <p:spPr>
            <a:xfrm>
              <a:off x="4217709" y="1368189"/>
              <a:ext cx="19382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Enter</a:t>
              </a:r>
            </a:p>
            <a:p>
              <a:pPr algn="ctr"/>
              <a:r>
                <a:rPr lang="en-US" dirty="0" smtClean="0">
                  <a:latin typeface="+mj-lt"/>
                </a:rPr>
                <a:t>application</a:t>
              </a:r>
            </a:p>
            <a:p>
              <a:pPr algn="ctr"/>
              <a:r>
                <a:rPr lang="en-US" dirty="0" smtClean="0">
                  <a:latin typeface="+mj-lt"/>
                </a:rPr>
                <a:t>data</a:t>
              </a:r>
              <a:endParaRPr lang="en-US" dirty="0"/>
            </a:p>
          </p:txBody>
        </p:sp>
        <p:cxnSp>
          <p:nvCxnSpPr>
            <p:cNvPr id="13" name="Straight Connector 12" title="&quot;&quot;"/>
            <p:cNvCxnSpPr/>
            <p:nvPr/>
          </p:nvCxnSpPr>
          <p:spPr>
            <a:xfrm flipV="1">
              <a:off x="5105400" y="2358789"/>
              <a:ext cx="0" cy="705206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 title="submit application"/>
          <p:cNvGrpSpPr/>
          <p:nvPr/>
        </p:nvGrpSpPr>
        <p:grpSpPr>
          <a:xfrm>
            <a:off x="6380435" y="1447800"/>
            <a:ext cx="1620565" cy="2291037"/>
            <a:chOff x="6380435" y="1447800"/>
            <a:chExt cx="1620565" cy="2291037"/>
          </a:xfrm>
        </p:grpSpPr>
        <p:sp>
          <p:nvSpPr>
            <p:cNvPr id="20" name="Right Arrow Callout 19" title="&quot;&quot;"/>
            <p:cNvSpPr/>
            <p:nvPr/>
          </p:nvSpPr>
          <p:spPr>
            <a:xfrm>
              <a:off x="6815680" y="3080612"/>
              <a:ext cx="110912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Submit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 title="&quot;&quot;"/>
            <p:cNvCxnSpPr/>
            <p:nvPr/>
          </p:nvCxnSpPr>
          <p:spPr>
            <a:xfrm flipV="1">
              <a:off x="7239000" y="2892189"/>
              <a:ext cx="0" cy="193522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40" title="&quot;&quot;"/>
            <p:cNvSpPr txBox="1"/>
            <p:nvPr/>
          </p:nvSpPr>
          <p:spPr>
            <a:xfrm>
              <a:off x="6574360" y="2450068"/>
              <a:ext cx="1426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Submit</a:t>
              </a:r>
              <a:endParaRPr lang="en-US" dirty="0"/>
            </a:p>
          </p:txBody>
        </p:sp>
        <p:pic>
          <p:nvPicPr>
            <p:cNvPr id="23" name="Picture 2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435" y="1447800"/>
              <a:ext cx="1487832" cy="1115874"/>
            </a:xfrm>
            <a:prstGeom prst="rect">
              <a:avLst/>
            </a:prstGeom>
          </p:spPr>
        </p:pic>
      </p:grpSp>
      <p:grpSp>
        <p:nvGrpSpPr>
          <p:cNvPr id="9" name="Group 8" title="make a submission plan"/>
          <p:cNvGrpSpPr/>
          <p:nvPr/>
        </p:nvGrpSpPr>
        <p:grpSpPr>
          <a:xfrm>
            <a:off x="781804" y="3080612"/>
            <a:ext cx="1962811" cy="2742029"/>
            <a:chOff x="781804" y="3080612"/>
            <a:chExt cx="1962811" cy="2742029"/>
          </a:xfrm>
        </p:grpSpPr>
        <p:pic>
          <p:nvPicPr>
            <p:cNvPr id="18" name="Picture 17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378" y="4520745"/>
              <a:ext cx="976422" cy="1301896"/>
            </a:xfrm>
            <a:prstGeom prst="rect">
              <a:avLst/>
            </a:prstGeom>
          </p:spPr>
        </p:pic>
        <p:cxnSp>
          <p:nvCxnSpPr>
            <p:cNvPr id="26" name="Straight Connector 25" title="&quot;&quot;"/>
            <p:cNvCxnSpPr/>
            <p:nvPr/>
          </p:nvCxnSpPr>
          <p:spPr>
            <a:xfrm>
              <a:off x="1828800" y="3657600"/>
              <a:ext cx="0" cy="421678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40" title="&quot;&quot;"/>
            <p:cNvSpPr txBox="1"/>
            <p:nvPr/>
          </p:nvSpPr>
          <p:spPr>
            <a:xfrm>
              <a:off x="781804" y="3883059"/>
              <a:ext cx="19628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latin typeface="+mj-lt"/>
                </a:rPr>
                <a:t>Make a submission </a:t>
              </a:r>
              <a:br>
                <a:rPr lang="en-US" dirty="0" smtClean="0">
                  <a:latin typeface="+mj-lt"/>
                </a:rPr>
              </a:br>
              <a:r>
                <a:rPr lang="en-US" dirty="0" smtClean="0">
                  <a:latin typeface="+mj-lt"/>
                </a:rPr>
                <a:t>plan</a:t>
              </a:r>
              <a:endParaRPr lang="en-US" dirty="0"/>
            </a:p>
          </p:txBody>
        </p:sp>
        <p:sp>
          <p:nvSpPr>
            <p:cNvPr id="25" name="Right Arrow Callout 24" title="&quot;&quot;"/>
            <p:cNvSpPr/>
            <p:nvPr/>
          </p:nvSpPr>
          <p:spPr>
            <a:xfrm>
              <a:off x="1318670" y="3080612"/>
              <a:ext cx="891130" cy="658225"/>
            </a:xfrm>
            <a:prstGeom prst="rightArrowCallout">
              <a:avLst>
                <a:gd name="adj1" fmla="val 21096"/>
                <a:gd name="adj2" fmla="val 27894"/>
                <a:gd name="adj3" fmla="val 25000"/>
                <a:gd name="adj4" fmla="val 75772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 title="track status and view final application image"/>
          <p:cNvGrpSpPr/>
          <p:nvPr/>
        </p:nvGrpSpPr>
        <p:grpSpPr>
          <a:xfrm>
            <a:off x="6858000" y="3071144"/>
            <a:ext cx="2045344" cy="3030375"/>
            <a:chOff x="6858000" y="3071144"/>
            <a:chExt cx="2045344" cy="3030375"/>
          </a:xfrm>
        </p:grpSpPr>
        <p:sp>
          <p:nvSpPr>
            <p:cNvPr id="35" name="Flowchart: Process 34" title="&quot;&quot;"/>
            <p:cNvSpPr/>
            <p:nvPr/>
          </p:nvSpPr>
          <p:spPr>
            <a:xfrm>
              <a:off x="7924800" y="3071144"/>
              <a:ext cx="838200" cy="699075"/>
            </a:xfrm>
            <a:prstGeom prst="flowChartProcess">
              <a:avLst/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Track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Straight Connector 35" title="&quot;&quot;"/>
            <p:cNvCxnSpPr/>
            <p:nvPr/>
          </p:nvCxnSpPr>
          <p:spPr>
            <a:xfrm>
              <a:off x="8530180" y="3749795"/>
              <a:ext cx="4220" cy="513994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40" title="&quot;&quot;"/>
            <p:cNvSpPr txBox="1"/>
            <p:nvPr/>
          </p:nvSpPr>
          <p:spPr>
            <a:xfrm>
              <a:off x="6858000" y="5178189"/>
              <a:ext cx="20453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Track status and view final application image</a:t>
              </a:r>
              <a:endParaRPr lang="en-US" dirty="0"/>
            </a:p>
          </p:txBody>
        </p:sp>
        <p:pic>
          <p:nvPicPr>
            <p:cNvPr id="38" name="Picture 37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961" y="3958989"/>
              <a:ext cx="1430731" cy="1251890"/>
            </a:xfrm>
            <a:prstGeom prst="rect">
              <a:avLst/>
            </a:prstGeom>
          </p:spPr>
        </p:pic>
      </p:grpSp>
      <p:grpSp>
        <p:nvGrpSpPr>
          <p:cNvPr id="27" name="Group 26" title="finalize application and prepare for submission"/>
          <p:cNvGrpSpPr/>
          <p:nvPr/>
        </p:nvGrpSpPr>
        <p:grpSpPr>
          <a:xfrm>
            <a:off x="4724400" y="3080612"/>
            <a:ext cx="2438400" cy="3243988"/>
            <a:chOff x="4724400" y="3080612"/>
            <a:chExt cx="2438400" cy="3243988"/>
          </a:xfrm>
        </p:grpSpPr>
        <p:cxnSp>
          <p:nvCxnSpPr>
            <p:cNvPr id="40" name="Straight Connector 39" title="&quot;&quot;"/>
            <p:cNvCxnSpPr/>
            <p:nvPr/>
          </p:nvCxnSpPr>
          <p:spPr>
            <a:xfrm>
              <a:off x="6019800" y="3654189"/>
              <a:ext cx="0" cy="361594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Arrow Callout 40" title="&quot;&quot;"/>
            <p:cNvSpPr/>
            <p:nvPr/>
          </p:nvSpPr>
          <p:spPr>
            <a:xfrm>
              <a:off x="5496169" y="3080612"/>
              <a:ext cx="1319511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Finalize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0" title="&quot;&quot;"/>
            <p:cNvSpPr txBox="1"/>
            <p:nvPr/>
          </p:nvSpPr>
          <p:spPr>
            <a:xfrm>
              <a:off x="4724400" y="4005661"/>
              <a:ext cx="2438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Finalize   </a:t>
              </a:r>
              <a:br>
                <a:rPr lang="en-US" dirty="0" smtClean="0">
                  <a:latin typeface="+mj-lt"/>
                </a:rPr>
              </a:br>
              <a:r>
                <a:rPr lang="en-US" dirty="0" smtClean="0">
                  <a:latin typeface="+mj-lt"/>
                </a:rPr>
                <a:t>application and prepare for submission</a:t>
              </a:r>
              <a:endParaRPr lang="en-US" dirty="0"/>
            </a:p>
          </p:txBody>
        </p:sp>
        <p:pic>
          <p:nvPicPr>
            <p:cNvPr id="43" name="Picture 42" title="&quot;&quo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5171693"/>
              <a:ext cx="1295400" cy="1152907"/>
            </a:xfrm>
            <a:prstGeom prst="rect">
              <a:avLst/>
            </a:prstGeom>
          </p:spPr>
        </p:pic>
      </p:grpSp>
      <p:grpSp>
        <p:nvGrpSpPr>
          <p:cNvPr id="14" name="Group 13" title="initiate application"/>
          <p:cNvGrpSpPr/>
          <p:nvPr/>
        </p:nvGrpSpPr>
        <p:grpSpPr>
          <a:xfrm>
            <a:off x="1763210" y="1143000"/>
            <a:ext cx="1818190" cy="2595837"/>
            <a:chOff x="1763210" y="1143000"/>
            <a:chExt cx="1818190" cy="2595837"/>
          </a:xfrm>
        </p:grpSpPr>
        <p:sp>
          <p:nvSpPr>
            <p:cNvPr id="15" name="Right Arrow Callout 14" title="&quot;&quot;"/>
            <p:cNvSpPr/>
            <p:nvPr/>
          </p:nvSpPr>
          <p:spPr>
            <a:xfrm>
              <a:off x="2233070" y="3080612"/>
              <a:ext cx="110912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Initiate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Straight Connector 15" title="&quot;&quot;"/>
            <p:cNvCxnSpPr/>
            <p:nvPr/>
          </p:nvCxnSpPr>
          <p:spPr>
            <a:xfrm flipV="1">
              <a:off x="2667000" y="2892189"/>
              <a:ext cx="0" cy="228600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40" title="&quot;&quot;"/>
            <p:cNvSpPr txBox="1"/>
            <p:nvPr/>
          </p:nvSpPr>
          <p:spPr>
            <a:xfrm>
              <a:off x="1763210" y="2123542"/>
              <a:ext cx="1818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latin typeface="+mj-lt"/>
                </a:rPr>
                <a:t>Initiate </a:t>
              </a:r>
            </a:p>
            <a:p>
              <a:r>
                <a:rPr lang="en-US" dirty="0" smtClean="0">
                  <a:latin typeface="+mj-lt"/>
                </a:rPr>
                <a:t>application</a:t>
              </a:r>
              <a:endParaRPr lang="en-US" dirty="0"/>
            </a:p>
          </p:txBody>
        </p:sp>
        <p:pic>
          <p:nvPicPr>
            <p:cNvPr id="44" name="Picture 43" title="&quot;&quot;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340" y="1143000"/>
              <a:ext cx="1086060" cy="1520589"/>
            </a:xfrm>
            <a:prstGeom prst="rect">
              <a:avLst/>
            </a:prstGeom>
          </p:spPr>
        </p:pic>
      </p:grpSp>
      <p:grpSp>
        <p:nvGrpSpPr>
          <p:cNvPr id="19" name="Group 18" title="define team and provide application access"/>
          <p:cNvGrpSpPr/>
          <p:nvPr/>
        </p:nvGrpSpPr>
        <p:grpSpPr>
          <a:xfrm>
            <a:off x="2602856" y="3080612"/>
            <a:ext cx="2502544" cy="2948118"/>
            <a:chOff x="2602856" y="3080612"/>
            <a:chExt cx="2502544" cy="2948118"/>
          </a:xfrm>
        </p:grpSpPr>
        <p:sp>
          <p:nvSpPr>
            <p:cNvPr id="30" name="Right Arrow Callout 29" title="&quot;&quot;"/>
            <p:cNvSpPr/>
            <p:nvPr/>
          </p:nvSpPr>
          <p:spPr>
            <a:xfrm>
              <a:off x="3376070" y="3080612"/>
              <a:ext cx="96733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 Team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 title="&quot;&quot;"/>
            <p:cNvCxnSpPr/>
            <p:nvPr/>
          </p:nvCxnSpPr>
          <p:spPr>
            <a:xfrm>
              <a:off x="3733800" y="3700669"/>
              <a:ext cx="0" cy="410720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40" title="&quot;&quot;"/>
            <p:cNvSpPr txBox="1"/>
            <p:nvPr/>
          </p:nvSpPr>
          <p:spPr>
            <a:xfrm>
              <a:off x="2602856" y="5105400"/>
              <a:ext cx="25025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Define team </a:t>
              </a:r>
              <a:br>
                <a:rPr lang="en-US" dirty="0" smtClean="0">
                  <a:latin typeface="+mj-lt"/>
                </a:rPr>
              </a:br>
              <a:r>
                <a:rPr lang="en-US" dirty="0" smtClean="0">
                  <a:latin typeface="+mj-lt"/>
                </a:rPr>
                <a:t>and provide application access</a:t>
              </a:r>
              <a:endParaRPr lang="en-US" dirty="0"/>
            </a:p>
          </p:txBody>
        </p:sp>
        <p:pic>
          <p:nvPicPr>
            <p:cNvPr id="45" name="Picture 44" title="&quot;&quot;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4015783"/>
              <a:ext cx="1295400" cy="1321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1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 Opportunity</a:t>
            </a:r>
            <a:endParaRPr lang="en-US" dirty="0"/>
          </a:p>
        </p:txBody>
      </p:sp>
      <p:sp>
        <p:nvSpPr>
          <p:cNvPr id="6" name="Right Arrow Callout 5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F0F3FB">
              <a:lumMod val="25000"/>
            </a:srgbClr>
          </a:solidFill>
          <a:ln w="25400" cap="flat" cmpd="sng" algn="ctr">
            <a:solidFill>
              <a:srgbClr val="F0F3FB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19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title="Find Funding"/>
          <p:cNvGrpSpPr/>
          <p:nvPr/>
        </p:nvGrpSpPr>
        <p:grpSpPr>
          <a:xfrm>
            <a:off x="597447" y="1371600"/>
            <a:ext cx="4038600" cy="4132182"/>
            <a:chOff x="597447" y="1371600"/>
            <a:chExt cx="4038600" cy="4132182"/>
          </a:xfrm>
        </p:grpSpPr>
        <p:sp>
          <p:nvSpPr>
            <p:cNvPr id="10" name="Rectangle 9"/>
            <p:cNvSpPr/>
            <p:nvPr/>
          </p:nvSpPr>
          <p:spPr>
            <a:xfrm rot="259087">
              <a:off x="597447" y="1725066"/>
              <a:ext cx="4038600" cy="377871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0" bIns="9144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  <a:t>Find Funding - </a:t>
              </a:r>
              <a:b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</a:b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  <a:t>NIH Guide</a:t>
              </a:r>
              <a:r>
                <a:rPr kumimoji="0" 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  <a:t> for Grants &amp; Contracts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endParaRPr>
            </a:p>
          </p:txBody>
        </p:sp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747" y="1371600"/>
              <a:ext cx="514350" cy="685800"/>
            </a:xfrm>
            <a:prstGeom prst="rect">
              <a:avLst/>
            </a:prstGeom>
          </p:spPr>
        </p:pic>
        <p:pic>
          <p:nvPicPr>
            <p:cNvPr id="3" name="Picture 2" title="Find Funding link on Grants.nih.gov home p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05550">
              <a:off x="688317" y="2379275"/>
              <a:ext cx="3913838" cy="21431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Oval 8"/>
            <p:cNvSpPr/>
            <p:nvPr/>
          </p:nvSpPr>
          <p:spPr>
            <a:xfrm rot="300000">
              <a:off x="3097582" y="3136294"/>
              <a:ext cx="1042788" cy="321034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FFFF">
                    <a:lumMod val="95000"/>
                  </a:srgbClr>
                </a:solidFill>
              </a:rPr>
              <a:t>Find Multi-project FOAs in…</a:t>
            </a:r>
            <a:endParaRPr lang="en-US" sz="28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F304328-7975-459E-94A5-B94B98B1E2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6" name="Group 15" title="Screen shot of Grants.gov search"/>
          <p:cNvGrpSpPr/>
          <p:nvPr/>
        </p:nvGrpSpPr>
        <p:grpSpPr>
          <a:xfrm>
            <a:off x="4411547" y="1371600"/>
            <a:ext cx="3941165" cy="4027066"/>
            <a:chOff x="4397046" y="1371600"/>
            <a:chExt cx="3941165" cy="4027066"/>
          </a:xfrm>
        </p:grpSpPr>
        <p:grpSp>
          <p:nvGrpSpPr>
            <p:cNvPr id="14" name="Group 13"/>
            <p:cNvGrpSpPr/>
            <p:nvPr/>
          </p:nvGrpSpPr>
          <p:grpSpPr>
            <a:xfrm>
              <a:off x="4397046" y="1703214"/>
              <a:ext cx="3941165" cy="3695452"/>
              <a:chOff x="4397046" y="1703214"/>
              <a:chExt cx="3941165" cy="3695452"/>
            </a:xfrm>
          </p:grpSpPr>
          <p:sp>
            <p:nvSpPr>
              <p:cNvPr id="18" name="Rectangle 17"/>
              <p:cNvSpPr/>
              <p:nvPr/>
            </p:nvSpPr>
            <p:spPr>
              <a:xfrm rot="20876570">
                <a:off x="4481299" y="1703214"/>
                <a:ext cx="3856912" cy="3695452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0" bIns="91440" rtlCol="0" anchor="b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Bradley Hand ITC" pitchFamily="66" charset="0"/>
                  </a:rPr>
                  <a:t>Grants.gov Search Grants</a:t>
                </a:r>
                <a:endPara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</a:endParaRPr>
              </a:p>
            </p:txBody>
          </p:sp>
          <p:pic>
            <p:nvPicPr>
              <p:cNvPr id="1027" name="Picture 3" title="&quot;&quot;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21518">
                <a:off x="4632203" y="2512175"/>
                <a:ext cx="3555104" cy="2266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Oval 16"/>
              <p:cNvSpPr/>
              <p:nvPr/>
            </p:nvSpPr>
            <p:spPr>
              <a:xfrm rot="20977783">
                <a:off x="4397046" y="3202881"/>
                <a:ext cx="1317473" cy="876700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0000">
              <a:off x="5867400" y="1371600"/>
              <a:ext cx="51435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7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Section IV of sample multi-project F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31" y="2682950"/>
            <a:ext cx="8339138" cy="284986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FOAs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228600" y="2560639"/>
            <a:ext cx="5714999" cy="48185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 descr="Section IV. Application and Submission Information of NIH FOAs includes important guidance for preparing your application in ASSIST"/>
          <p:cNvSpPr/>
          <p:nvPr/>
        </p:nvSpPr>
        <p:spPr>
          <a:xfrm>
            <a:off x="914400" y="990601"/>
            <a:ext cx="7315200" cy="1371600"/>
          </a:xfrm>
          <a:prstGeom prst="wedgeRoundRectCallout">
            <a:avLst>
              <a:gd name="adj1" fmla="val -28289"/>
              <a:gd name="adj2" fmla="val 7408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Section IV. Application and Submission Information </a:t>
            </a:r>
            <a:r>
              <a:rPr lang="en-US" sz="2400" dirty="0" smtClean="0">
                <a:solidFill>
                  <a:srgbClr val="002060"/>
                </a:solidFill>
              </a:rPr>
              <a:t>of NIH FOAs includes important guidance for preparing your application in ASSIST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7" name="Group 6" title="Application guide"/>
          <p:cNvGrpSpPr/>
          <p:nvPr/>
        </p:nvGrpSpPr>
        <p:grpSpPr>
          <a:xfrm>
            <a:off x="3657600" y="4252988"/>
            <a:ext cx="5083969" cy="2299458"/>
            <a:chOff x="3124200" y="4405388"/>
            <a:chExt cx="5083969" cy="2299458"/>
          </a:xfrm>
        </p:grpSpPr>
        <p:sp>
          <p:nvSpPr>
            <p:cNvPr id="8" name="Oval 7"/>
            <p:cNvSpPr/>
            <p:nvPr/>
          </p:nvSpPr>
          <p:spPr>
            <a:xfrm>
              <a:off x="4419599" y="4405388"/>
              <a:ext cx="1981200" cy="395212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ular Callout 8" descr="The SF424 (R&amp;R) Application Guide provides general instructions for completing application forms.&#10;" title="Application Guide"/>
            <p:cNvSpPr/>
            <p:nvPr/>
          </p:nvSpPr>
          <p:spPr>
            <a:xfrm>
              <a:off x="3124200" y="5257046"/>
              <a:ext cx="5083969" cy="1447800"/>
            </a:xfrm>
            <a:prstGeom prst="wedgeRoundRectCallout">
              <a:avLst>
                <a:gd name="adj1" fmla="val -17432"/>
                <a:gd name="adj2" fmla="val -88104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smtClean="0">
                  <a:solidFill>
                    <a:srgbClr val="002060"/>
                  </a:solidFill>
                </a:rPr>
                <a:t>SF424 (R&amp;R) Application Guide </a:t>
              </a:r>
              <a:r>
                <a:rPr lang="en-US" sz="2400" dirty="0" smtClean="0">
                  <a:solidFill>
                    <a:srgbClr val="002060"/>
                  </a:solidFill>
                </a:rPr>
                <a:t>provides general instructions for completing application forms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1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How to Apply - Application Guide webp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14400"/>
            <a:ext cx="8534400" cy="56387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Apply - Application Guide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1" name="Oval 10" title="&quot;&quot;"/>
          <p:cNvSpPr/>
          <p:nvPr/>
        </p:nvSpPr>
        <p:spPr>
          <a:xfrm>
            <a:off x="272845" y="5410200"/>
            <a:ext cx="6083699" cy="57552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 descr="Section IV. Application and Submission Information of NIH FOAs includes important guidance for preparing your application in ASSIST"/>
          <p:cNvSpPr/>
          <p:nvPr/>
        </p:nvSpPr>
        <p:spPr>
          <a:xfrm>
            <a:off x="4572000" y="4343400"/>
            <a:ext cx="3962400" cy="833015"/>
          </a:xfrm>
          <a:prstGeom prst="wedgeRoundRectCallout">
            <a:avLst>
              <a:gd name="adj1" fmla="val -23014"/>
              <a:gd name="adj2" fmla="val 9819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Multi-project filtered view of General Instructions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title="excerpt from multi-project FOA showing Apply Online Using ASSIST butt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16" y="785831"/>
            <a:ext cx="6762135" cy="2578109"/>
          </a:xfrm>
          <a:prstGeom prst="rect">
            <a:avLst/>
          </a:prstGeom>
          <a:ln>
            <a:solidFill>
              <a:srgbClr val="2566C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FOAs Link You to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13" name="Straight Arrow Connector 12" title="&quot;&quot;"/>
          <p:cNvCxnSpPr>
            <a:stCxn id="5" idx="6"/>
          </p:cNvCxnSpPr>
          <p:nvPr/>
        </p:nvCxnSpPr>
        <p:spPr>
          <a:xfrm>
            <a:off x="2359224" y="2521325"/>
            <a:ext cx="1222176" cy="532952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title="Grants.gov application package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93283"/>
            <a:ext cx="4842964" cy="3267047"/>
          </a:xfrm>
          <a:prstGeom prst="rect">
            <a:avLst/>
          </a:prstGeom>
          <a:ln w="9525">
            <a:solidFill>
              <a:srgbClr val="2566C5"/>
            </a:solidFill>
          </a:ln>
        </p:spPr>
      </p:pic>
      <p:sp>
        <p:nvSpPr>
          <p:cNvPr id="5" name="Oval 4" title="&quot;&quot;"/>
          <p:cNvSpPr/>
          <p:nvPr/>
        </p:nvSpPr>
        <p:spPr>
          <a:xfrm>
            <a:off x="414119" y="2301821"/>
            <a:ext cx="1945105" cy="43900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 title="&quot;&quot;"/>
          <p:cNvSpPr/>
          <p:nvPr/>
        </p:nvSpPr>
        <p:spPr>
          <a:xfrm>
            <a:off x="1556325" y="6584512"/>
            <a:ext cx="1945105" cy="14922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title="ASSIST login scre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042" y="2326751"/>
            <a:ext cx="5216491" cy="307475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 title="&quot;&quot;"/>
          <p:cNvCxnSpPr/>
          <p:nvPr/>
        </p:nvCxnSpPr>
        <p:spPr>
          <a:xfrm flipV="1">
            <a:off x="3352800" y="5515704"/>
            <a:ext cx="876885" cy="111528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 descr="Section IV. Application and Submission Information of NIH FOAs includes important guidance for preparing your application in ASSIST"/>
          <p:cNvSpPr/>
          <p:nvPr/>
        </p:nvSpPr>
        <p:spPr>
          <a:xfrm>
            <a:off x="262436" y="838200"/>
            <a:ext cx="4876800" cy="412360"/>
          </a:xfrm>
          <a:prstGeom prst="wedgeRoundRectCallout">
            <a:avLst>
              <a:gd name="adj1" fmla="val -25874"/>
              <a:gd name="adj2" fmla="val 4237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NIH Guide for Grants &amp; Contracts</a:t>
            </a:r>
          </a:p>
        </p:txBody>
      </p:sp>
      <p:sp>
        <p:nvSpPr>
          <p:cNvPr id="23" name="Rounded Rectangular Callout 22" descr="Section IV. Application and Submission Information of NIH FOAs includes important guidance for preparing your application in ASSIST"/>
          <p:cNvSpPr/>
          <p:nvPr/>
        </p:nvSpPr>
        <p:spPr>
          <a:xfrm>
            <a:off x="1462889" y="3570500"/>
            <a:ext cx="1905000" cy="410616"/>
          </a:xfrm>
          <a:prstGeom prst="wedgeRoundRectCallout">
            <a:avLst>
              <a:gd name="adj1" fmla="val -25874"/>
              <a:gd name="adj2" fmla="val 4237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Grants.gov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ASSIST?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339966"/>
                </a:solidFill>
              </a:rPr>
              <a:t>ASSIST</a:t>
            </a:r>
            <a:r>
              <a:rPr lang="en-US" sz="3600" dirty="0">
                <a:solidFill>
                  <a:srgbClr val="002060"/>
                </a:solidFill>
              </a:rPr>
              <a:t> is NIH's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339966"/>
                </a:solidFill>
              </a:rPr>
              <a:t>online</a:t>
            </a:r>
            <a:r>
              <a:rPr lang="en-US" sz="3600" dirty="0" smtClean="0">
                <a:solidFill>
                  <a:srgbClr val="339966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system for the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339966"/>
                </a:solidFill>
              </a:rPr>
              <a:t>preparation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b="1" dirty="0" smtClean="0">
                <a:solidFill>
                  <a:srgbClr val="339966"/>
                </a:solidFill>
              </a:rPr>
              <a:t>submission</a:t>
            </a:r>
            <a:r>
              <a:rPr lang="en-US" sz="3600" dirty="0" smtClean="0">
                <a:solidFill>
                  <a:srgbClr val="002060"/>
                </a:solidFill>
              </a:rPr>
              <a:t> &amp; </a:t>
            </a:r>
            <a:r>
              <a:rPr lang="en-US" sz="3600" b="1" dirty="0" smtClean="0">
                <a:solidFill>
                  <a:srgbClr val="339966"/>
                </a:solidFill>
              </a:rPr>
              <a:t>tracking </a:t>
            </a:r>
            <a:endParaRPr lang="en-US" sz="3600" b="1" dirty="0">
              <a:solidFill>
                <a:srgbClr val="339966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</a:rPr>
              <a:t>of grant applications through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</a:rPr>
              <a:t>Grants.gov to </a:t>
            </a:r>
            <a:r>
              <a:rPr lang="en-US" sz="3600" dirty="0" smtClean="0">
                <a:solidFill>
                  <a:srgbClr val="002060"/>
                </a:solidFill>
              </a:rPr>
              <a:t>NIH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Rectangle 5" title="&quot;&quot;"/>
          <p:cNvSpPr/>
          <p:nvPr/>
        </p:nvSpPr>
        <p:spPr>
          <a:xfrm>
            <a:off x="304800" y="5867400"/>
            <a:ext cx="3505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title="assi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219700"/>
            <a:ext cx="37338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Make a </a:t>
            </a:r>
            <a:br>
              <a:rPr lang="en-US" dirty="0" smtClean="0"/>
            </a:br>
            <a:r>
              <a:rPr lang="en-US" dirty="0" smtClean="0"/>
              <a:t>Submission Plan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1318670" y="6123575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F0F3FB">
              <a:lumMod val="25000"/>
            </a:srgbClr>
          </a:solidFill>
          <a:ln w="25400" cap="flat" cmpd="sng" algn="ctr">
            <a:solidFill>
              <a:srgbClr val="F0F3FB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78" y="3727304"/>
            <a:ext cx="1890822" cy="25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Submission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600"/>
          </a:xfrm>
          <a:ln>
            <a:noFill/>
          </a:ln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Ensure all </a:t>
            </a:r>
            <a:r>
              <a:rPr lang="en-US" sz="2000" dirty="0" smtClean="0"/>
              <a:t>registrations </a:t>
            </a:r>
            <a:r>
              <a:rPr lang="en-US" sz="2000" dirty="0"/>
              <a:t>are in place </a:t>
            </a:r>
          </a:p>
          <a:p>
            <a:pPr lvl="1"/>
            <a:r>
              <a:rPr lang="en-US" sz="1800" dirty="0" smtClean="0"/>
              <a:t>All standard registration requirements apply (DUNS, SAM, Grants.gov, eRA Commons)</a:t>
            </a:r>
          </a:p>
          <a:p>
            <a:pPr lvl="2"/>
            <a:r>
              <a:rPr lang="en-US" sz="1400" dirty="0">
                <a:hlinkClick r:id="rId2" tooltip="registration handout"/>
              </a:rPr>
              <a:t>http://</a:t>
            </a:r>
            <a:r>
              <a:rPr lang="en-US" sz="1400" dirty="0" smtClean="0">
                <a:hlinkClick r:id="rId2" tooltip="registration handout"/>
              </a:rPr>
              <a:t>grants.nih.gov/grants/how-to-apply-application-guide/prepare-to-apply-and-register/registration.htm</a:t>
            </a:r>
            <a:br>
              <a:rPr lang="en-US" sz="1400" dirty="0" smtClean="0">
                <a:hlinkClick r:id="rId2" tooltip="registration handout"/>
              </a:rPr>
            </a:br>
            <a:endParaRPr lang="en-US" sz="1400" dirty="0">
              <a:hlinkClick r:id="rId2" tooltip="registration handout"/>
            </a:endParaRPr>
          </a:p>
          <a:p>
            <a:pPr marL="342900" lvl="2" indent="-342900">
              <a:spcBef>
                <a:spcPts val="1200"/>
              </a:spcBef>
            </a:pPr>
            <a:r>
              <a:rPr lang="en-US" sz="2000" dirty="0" smtClean="0">
                <a:ea typeface="+mn-ea"/>
              </a:rPr>
              <a:t>Decide how to distribute work </a:t>
            </a:r>
          </a:p>
          <a:p>
            <a:pPr lvl="1">
              <a:buFontTx/>
              <a:buChar char="–"/>
            </a:pPr>
            <a:r>
              <a:rPr lang="en-US" sz="1800" dirty="0" smtClean="0"/>
              <a:t>Gather </a:t>
            </a:r>
            <a:r>
              <a:rPr lang="en-US" sz="1800" dirty="0"/>
              <a:t>the Commons IDs for everyone who will be working on your application in </a:t>
            </a:r>
            <a:r>
              <a:rPr lang="en-US" sz="1800" dirty="0" smtClean="0"/>
              <a:t>ASSIST</a:t>
            </a:r>
            <a:br>
              <a:rPr lang="en-US" sz="1800" dirty="0" smtClean="0"/>
            </a:b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sz="2000" dirty="0" smtClean="0"/>
              <a:t>Carefully read the funding opportunity announcement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N</a:t>
            </a:r>
            <a:r>
              <a:rPr lang="en-US" sz="1800" dirty="0" smtClean="0"/>
              <a:t>ote the allowable types of required/optional components and any special instructions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Define the layout of your application (e.g., define components and who will lead each)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5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FOA Text 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Sample excerpt from FOA (section IV)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026" name="Picture 2" title="excerpt from FOA section 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1224"/>
            <a:ext cx="8381999" cy="4113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ular Callout 5" descr="Section IV. Application and Submission Information of NIH FOAs includes important guidance for preparing your application in ASSIST"/>
          <p:cNvSpPr/>
          <p:nvPr/>
        </p:nvSpPr>
        <p:spPr>
          <a:xfrm>
            <a:off x="1981200" y="2209800"/>
            <a:ext cx="1981200" cy="762000"/>
          </a:xfrm>
          <a:prstGeom prst="wedgeRoundRectCallout">
            <a:avLst>
              <a:gd name="adj1" fmla="val -56858"/>
              <a:gd name="adj2" fmla="val 1592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Component Types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 descr="Section IV. Application and Submission Information of NIH FOAs includes important guidance for preparing your application in ASSIST"/>
          <p:cNvSpPr/>
          <p:nvPr/>
        </p:nvSpPr>
        <p:spPr>
          <a:xfrm>
            <a:off x="5029200" y="2209800"/>
            <a:ext cx="3276600" cy="1268577"/>
          </a:xfrm>
          <a:prstGeom prst="wedgeRoundRectCallout">
            <a:avLst>
              <a:gd name="adj1" fmla="val -57762"/>
              <a:gd name="adj2" fmla="val -2446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Research Strategy page limit per component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 descr="Section IV. Application and Submission Information of NIH FOAs includes important guidance for preparing your application in ASSIST"/>
          <p:cNvSpPr/>
          <p:nvPr/>
        </p:nvSpPr>
        <p:spPr>
          <a:xfrm>
            <a:off x="4191000" y="4936961"/>
            <a:ext cx="3810000" cy="778040"/>
          </a:xfrm>
          <a:prstGeom prst="wedgeRoundRectCallout">
            <a:avLst>
              <a:gd name="adj1" fmla="val -58022"/>
              <a:gd name="adj2" fmla="val 1947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Number of components for complete application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Application Layout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Core 1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8" title="&quot;&quot;"/>
          <p:cNvGrpSpPr/>
          <p:nvPr/>
        </p:nvGrpSpPr>
        <p:grpSpPr>
          <a:xfrm>
            <a:off x="2133601" y="2565401"/>
            <a:ext cx="3151789" cy="3514153"/>
            <a:chOff x="2500721" y="2029303"/>
            <a:chExt cx="3151789" cy="3514153"/>
          </a:xfrm>
        </p:grpSpPr>
        <p:cxnSp>
          <p:nvCxnSpPr>
            <p:cNvPr id="29" name="Elbow Connector 87"/>
            <p:cNvCxnSpPr>
              <a:endCxn id="33" idx="3"/>
            </p:cNvCxnSpPr>
            <p:nvPr/>
          </p:nvCxnSpPr>
          <p:spPr bwMode="auto">
            <a:xfrm rot="5400000">
              <a:off x="3959406" y="3267834"/>
              <a:ext cx="2931636" cy="454573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32" name="Round Same Side Corner Rectangle 3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31" name="Picture 9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4" title="Core 1 Subaward Budget with organization D"/>
          <p:cNvGrpSpPr/>
          <p:nvPr/>
        </p:nvGrpSpPr>
        <p:grpSpPr>
          <a:xfrm>
            <a:off x="3166166" y="3970339"/>
            <a:ext cx="1632433" cy="685888"/>
            <a:chOff x="3544377" y="3666846"/>
            <a:chExt cx="1632433" cy="906460"/>
          </a:xfrm>
        </p:grpSpPr>
        <p:cxnSp>
          <p:nvCxnSpPr>
            <p:cNvPr id="53" name="Elbow Connector 52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55" name="Round Same Side Corner Rectangle 54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oup 54" title="Core 1 Subaward Budget with organization D"/>
          <p:cNvGrpSpPr/>
          <p:nvPr/>
        </p:nvGrpSpPr>
        <p:grpSpPr>
          <a:xfrm>
            <a:off x="3168167" y="6019712"/>
            <a:ext cx="1632433" cy="685888"/>
            <a:chOff x="3544377" y="3666846"/>
            <a:chExt cx="1632433" cy="906460"/>
          </a:xfrm>
        </p:grpSpPr>
        <p:cxnSp>
          <p:nvCxnSpPr>
            <p:cNvPr id="61" name="Elbow Connector 60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2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63" name="Round Same Side Corner Rectangle 62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Initiate Your Application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1A2D61"/>
          </a:solidFill>
          <a:ln w="25400" cap="flat" cmpd="sng" algn="ctr">
            <a:solidFill>
              <a:srgbClr val="1A2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4267200"/>
            <a:ext cx="171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an Application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 smtClean="0"/>
              <a:t>Create an application shell by initiating the application and adding the components 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Components can be </a:t>
            </a:r>
            <a:r>
              <a:rPr lang="en-US" sz="2400" dirty="0" smtClean="0"/>
              <a:t>rearranged, added</a:t>
            </a:r>
            <a:r>
              <a:rPr lang="en-US" sz="2400" dirty="0"/>
              <a:t>, deleted or abandoned at any time</a:t>
            </a:r>
          </a:p>
          <a:p>
            <a:pPr lvl="2">
              <a:spcBef>
                <a:spcPts val="1200"/>
              </a:spcBef>
            </a:pPr>
            <a:r>
              <a:rPr lang="en-US" sz="2000" dirty="0" smtClean="0"/>
              <a:t>Applicants </a:t>
            </a:r>
            <a:r>
              <a:rPr lang="en-US" sz="2000" dirty="0"/>
              <a:t>can rearrange components of the same type </a:t>
            </a:r>
            <a:r>
              <a:rPr lang="en-US" sz="2000" dirty="0" smtClean="0"/>
              <a:t>(</a:t>
            </a:r>
            <a:r>
              <a:rPr lang="en-US" sz="2000" dirty="0"/>
              <a:t>e.g., have the third project entered in ASSIST appear first in the assembled application image</a:t>
            </a:r>
            <a:r>
              <a:rPr lang="en-US" sz="2000" dirty="0" smtClean="0"/>
              <a:t>)</a:t>
            </a:r>
          </a:p>
          <a:p>
            <a:pPr lvl="2">
              <a:spcBef>
                <a:spcPts val="1200"/>
              </a:spcBef>
            </a:pPr>
            <a:r>
              <a:rPr lang="en-US" sz="2000" dirty="0" smtClean="0"/>
              <a:t>Applicants cannot control the order in which the component types appear (e.g., Cores will always be before Projects)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title="figures stacking block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48200"/>
            <a:ext cx="2438400" cy="2438400"/>
          </a:xfrm>
          <a:prstGeom prst="rect">
            <a:avLst/>
          </a:prstGeom>
        </p:spPr>
      </p:pic>
      <p:pic>
        <p:nvPicPr>
          <p:cNvPr id="7" name="Picture 6" title="building block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753986"/>
            <a:ext cx="1600200" cy="120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logi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64554"/>
            <a:ext cx="8534400" cy="5460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 In to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Oval 5" title="&quot;&quot;"/>
          <p:cNvSpPr/>
          <p:nvPr/>
        </p:nvSpPr>
        <p:spPr>
          <a:xfrm>
            <a:off x="152400" y="3429000"/>
            <a:ext cx="2057400" cy="1828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304800" y="142559"/>
            <a:ext cx="5105400" cy="685800"/>
          </a:xfrm>
          <a:prstGeom prst="wedgeRoundRectCallout">
            <a:avLst>
              <a:gd name="adj1" fmla="val -24186"/>
              <a:gd name="adj2" fmla="val 4373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https://public.era.nih.gov/assist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741955" y="2066686"/>
            <a:ext cx="2753845" cy="1513417"/>
          </a:xfrm>
          <a:prstGeom prst="wedgeRoundRectCallout">
            <a:avLst>
              <a:gd name="adj1" fmla="val -42190"/>
              <a:gd name="adj2" fmla="val 8637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 your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eRA Commons </a:t>
            </a:r>
            <a:r>
              <a:rPr lang="en-US" sz="2400" dirty="0" smtClean="0">
                <a:solidFill>
                  <a:srgbClr val="002060"/>
                </a:solidFill>
              </a:rPr>
              <a:t>credentials to access ASSIST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landing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75958"/>
            <a:ext cx="8031933" cy="5655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Initiate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Oval 5" descr="Screen provides user with 2 options: initiate application and search for application. The initiate application option is circled." title="Circle highlighting Initiate Application option"/>
          <p:cNvSpPr/>
          <p:nvPr/>
        </p:nvSpPr>
        <p:spPr>
          <a:xfrm>
            <a:off x="2415766" y="3810000"/>
            <a:ext cx="4419600" cy="87103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Initiate Application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5835713" cy="67878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Initiate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4" name="Rounded Rectangular Callout 13" descr="Call-out box that indicates that clicking on the question mark icon brings you to ASSIST help." title="Explanation for question mark icon"/>
          <p:cNvSpPr/>
          <p:nvPr/>
        </p:nvSpPr>
        <p:spPr>
          <a:xfrm>
            <a:off x="5531667" y="1127071"/>
            <a:ext cx="3200400" cy="1124008"/>
          </a:xfrm>
          <a:prstGeom prst="wedgeRoundRectCallout">
            <a:avLst>
              <a:gd name="adj1" fmla="val -66376"/>
              <a:gd name="adj2" fmla="val 2132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FOA information pulled from Grants.gov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ular Callout 14" descr="Call-out box that indicates that clicking on the question mark icon brings you to ASSIST help." title="Explanation for question mark icon"/>
          <p:cNvSpPr/>
          <p:nvPr/>
        </p:nvSpPr>
        <p:spPr>
          <a:xfrm>
            <a:off x="5054917" y="2545790"/>
            <a:ext cx="3200400" cy="664962"/>
          </a:xfrm>
          <a:prstGeom prst="wedgeRoundRectCallout">
            <a:avLst>
              <a:gd name="adj1" fmla="val -66915"/>
              <a:gd name="adj2" fmla="val 5469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Enter Project Title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Rounded Rectangular Callout 15" descr="Call-out box that indicates that clicking on the question mark icon brings you to ASSIST help." title="Explanation for question mark icon"/>
          <p:cNvSpPr/>
          <p:nvPr/>
        </p:nvSpPr>
        <p:spPr>
          <a:xfrm>
            <a:off x="4708557" y="3514089"/>
            <a:ext cx="4267200" cy="1244651"/>
          </a:xfrm>
          <a:prstGeom prst="wedgeRoundRectCallout">
            <a:avLst>
              <a:gd name="adj1" fmla="val -64156"/>
              <a:gd name="adj2" fmla="val 3181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Drop-down list of organizations affiliated with your eRA Commons account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5410200" y="5062077"/>
            <a:ext cx="3200400" cy="1124008"/>
          </a:xfrm>
          <a:prstGeom prst="wedgeRoundRectCallout">
            <a:avLst>
              <a:gd name="adj1" fmla="val -80123"/>
              <a:gd name="adj2" fmla="val -5519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Data pre-populated from organization selection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second half of ASSIST initiat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6" y="685800"/>
            <a:ext cx="4516961" cy="4165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Initiate: Pre-population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122" name="Picture 2" title="pop-up to collect eRA Commons username to auto-polulate PD/PI 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5" y="4503540"/>
            <a:ext cx="39719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title="PD/PI info completed based on provided eRA Commons usern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96009"/>
            <a:ext cx="48006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ular Callout 6" descr="Call-out box that indicates that clicking on the question mark icon brings you to ASSIST help." title="Explanation for question mark icon"/>
          <p:cNvSpPr/>
          <p:nvPr/>
        </p:nvSpPr>
        <p:spPr>
          <a:xfrm>
            <a:off x="3992880" y="2074794"/>
            <a:ext cx="4389120" cy="888619"/>
          </a:xfrm>
          <a:prstGeom prst="wedgeRoundRectCallout">
            <a:avLst>
              <a:gd name="adj1" fmla="val -77286"/>
              <a:gd name="adj2" fmla="val 558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Visibility to SAM registration expiration date &amp; details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4953000" y="3071583"/>
            <a:ext cx="3962400" cy="1517682"/>
          </a:xfrm>
          <a:prstGeom prst="wedgeRoundRectCallout">
            <a:avLst>
              <a:gd name="adj1" fmla="val -66376"/>
              <a:gd name="adj2" fmla="val 2615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Can manually enter PD/PI information or provide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eRA Commons username to auto-populate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Oval 8" title="&quot;&quot;"/>
          <p:cNvSpPr/>
          <p:nvPr/>
        </p:nvSpPr>
        <p:spPr>
          <a:xfrm>
            <a:off x="2057400" y="3646261"/>
            <a:ext cx="239121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 title="&quot;&quot;"/>
          <p:cNvCxnSpPr/>
          <p:nvPr/>
        </p:nvCxnSpPr>
        <p:spPr>
          <a:xfrm>
            <a:off x="2964724" y="3951061"/>
            <a:ext cx="7076" cy="714404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 title="&quot;&quot;"/>
          <p:cNvSpPr/>
          <p:nvPr/>
        </p:nvSpPr>
        <p:spPr>
          <a:xfrm>
            <a:off x="1447800" y="5449284"/>
            <a:ext cx="9906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 title="&quot;&quot;"/>
          <p:cNvCxnSpPr/>
          <p:nvPr/>
        </p:nvCxnSpPr>
        <p:spPr>
          <a:xfrm>
            <a:off x="2438400" y="5596878"/>
            <a:ext cx="1371600" cy="30960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5" name="Group 4" descr="Monitor with ASSIST screen" title="Monitor with ASSIST screen"/>
          <p:cNvGrpSpPr/>
          <p:nvPr/>
        </p:nvGrpSpPr>
        <p:grpSpPr>
          <a:xfrm>
            <a:off x="457200" y="1333500"/>
            <a:ext cx="3279519" cy="2019300"/>
            <a:chOff x="457200" y="1371600"/>
            <a:chExt cx="3279519" cy="2019300"/>
          </a:xfrm>
        </p:grpSpPr>
        <p:sp>
          <p:nvSpPr>
            <p:cNvPr id="36" name="Right Arrow 35"/>
            <p:cNvSpPr/>
            <p:nvPr/>
          </p:nvSpPr>
          <p:spPr>
            <a:xfrm rot="1437463">
              <a:off x="1823750" y="2886580"/>
              <a:ext cx="1912969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7200" y="1371600"/>
              <a:ext cx="2375647" cy="2019300"/>
              <a:chOff x="4634753" y="1219200"/>
              <a:chExt cx="2375647" cy="2019300"/>
            </a:xfrm>
          </p:grpSpPr>
          <p:pic>
            <p:nvPicPr>
              <p:cNvPr id="26" name="Picture 25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634753" y="1219200"/>
                <a:ext cx="2375647" cy="2019300"/>
              </a:xfrm>
              <a:prstGeom prst="rect">
                <a:avLst/>
              </a:prstGeom>
            </p:spPr>
          </p:pic>
          <p:pic>
            <p:nvPicPr>
              <p:cNvPr id="27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1371600"/>
                <a:ext cx="1752600" cy="1219200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" name="Group 5" title="Monitor with S2S solution"/>
          <p:cNvGrpSpPr/>
          <p:nvPr/>
        </p:nvGrpSpPr>
        <p:grpSpPr>
          <a:xfrm>
            <a:off x="228600" y="3810000"/>
            <a:ext cx="3466736" cy="1977085"/>
            <a:chOff x="228600" y="3810000"/>
            <a:chExt cx="3466736" cy="1977085"/>
          </a:xfrm>
        </p:grpSpPr>
        <p:sp>
          <p:nvSpPr>
            <p:cNvPr id="35" name="Right Arrow 34"/>
            <p:cNvSpPr/>
            <p:nvPr/>
          </p:nvSpPr>
          <p:spPr>
            <a:xfrm rot="20685491">
              <a:off x="2051261" y="4096583"/>
              <a:ext cx="1644075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laptop_custom_screen_11466.png" title="&quot;&quot;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3810000"/>
              <a:ext cx="2800404" cy="1977085"/>
            </a:xfrm>
            <a:prstGeom prst="rect">
              <a:avLst/>
            </a:prstGeom>
          </p:spPr>
        </p:pic>
      </p:grpSp>
      <p:grpSp>
        <p:nvGrpSpPr>
          <p:cNvPr id="7" name="Group 6" title="Grants.gov"/>
          <p:cNvGrpSpPr/>
          <p:nvPr/>
        </p:nvGrpSpPr>
        <p:grpSpPr>
          <a:xfrm>
            <a:off x="3629186" y="3200400"/>
            <a:ext cx="2362200" cy="1570174"/>
            <a:chOff x="3629186" y="3200400"/>
            <a:chExt cx="2362200" cy="1570174"/>
          </a:xfrm>
        </p:grpSpPr>
        <p:pic>
          <p:nvPicPr>
            <p:cNvPr id="3076" name="Picture 4" title="Grants.gov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186" y="4309084"/>
              <a:ext cx="2362200" cy="46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2" descr="data_center_400_clr_7637.png" title="&quot;&quot;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7600" y="3200400"/>
              <a:ext cx="1981200" cy="1193673"/>
            </a:xfrm>
            <a:prstGeom prst="rect">
              <a:avLst/>
            </a:prstGeom>
          </p:spPr>
        </p:pic>
      </p:grpSp>
      <p:grpSp>
        <p:nvGrpSpPr>
          <p:cNvPr id="8" name="Group 7" title="NIH"/>
          <p:cNvGrpSpPr/>
          <p:nvPr/>
        </p:nvGrpSpPr>
        <p:grpSpPr>
          <a:xfrm>
            <a:off x="5694335" y="3225926"/>
            <a:ext cx="3068665" cy="1955674"/>
            <a:chOff x="5694335" y="3225926"/>
            <a:chExt cx="3068665" cy="1955674"/>
          </a:xfrm>
        </p:grpSpPr>
        <p:pic>
          <p:nvPicPr>
            <p:cNvPr id="3078" name="Picture 6" title="&quot;&quot;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4038599"/>
              <a:ext cx="1143000" cy="114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title="&quot;&quot;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1800" y="3225926"/>
              <a:ext cx="1981200" cy="1193673"/>
            </a:xfrm>
            <a:prstGeom prst="rect">
              <a:avLst/>
            </a:prstGeom>
          </p:spPr>
        </p:pic>
        <p:sp>
          <p:nvSpPr>
            <p:cNvPr id="3" name="Left-Right Arrow 2"/>
            <p:cNvSpPr/>
            <p:nvPr/>
          </p:nvSpPr>
          <p:spPr>
            <a:xfrm>
              <a:off x="5694335" y="3682959"/>
              <a:ext cx="914400" cy="408432"/>
            </a:xfrm>
            <a:prstGeom prst="leftRightArrow">
              <a:avLst/>
            </a:prstGeom>
            <a:solidFill>
              <a:srgbClr val="2566C5"/>
            </a:solidFill>
            <a:ln>
              <a:solidFill>
                <a:srgbClr val="25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243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screen after initi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30696"/>
            <a:ext cx="7242155" cy="5622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3" name="Oval 12" title="&quot;&quot;"/>
          <p:cNvSpPr/>
          <p:nvPr/>
        </p:nvSpPr>
        <p:spPr>
          <a:xfrm>
            <a:off x="2438400" y="3352801"/>
            <a:ext cx="1447800" cy="34837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 descr="Call-out box that indicates that clicking on the question mark icon brings you to ASSIST help." title="Explanation for question mark icon"/>
          <p:cNvSpPr/>
          <p:nvPr/>
        </p:nvSpPr>
        <p:spPr>
          <a:xfrm>
            <a:off x="3735378" y="1698345"/>
            <a:ext cx="3200400" cy="562004"/>
          </a:xfrm>
          <a:prstGeom prst="wedgeRoundRectCallout">
            <a:avLst>
              <a:gd name="adj1" fmla="val -21858"/>
              <a:gd name="adj2" fmla="val 10372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Access on-line help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 descr="Available actions vary based on application context and access." title="Actions"/>
          <p:cNvSpPr/>
          <p:nvPr/>
        </p:nvSpPr>
        <p:spPr>
          <a:xfrm>
            <a:off x="3181440" y="4507448"/>
            <a:ext cx="3352800" cy="1324574"/>
          </a:xfrm>
          <a:prstGeom prst="wedgeRoundRectCallout">
            <a:avLst>
              <a:gd name="adj1" fmla="val -79970"/>
              <a:gd name="adj2" fmla="val -649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Available actions vary based on application context and access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ular Callout 14" descr="Application saved message appears at the top of the screen after initiating the application. All ASSIST messages appear in this location." title="Application Saved message"/>
          <p:cNvSpPr/>
          <p:nvPr/>
        </p:nvSpPr>
        <p:spPr>
          <a:xfrm>
            <a:off x="4572000" y="3258430"/>
            <a:ext cx="3585229" cy="537113"/>
          </a:xfrm>
          <a:prstGeom prst="wedgeRoundRectCallout">
            <a:avLst>
              <a:gd name="adj1" fmla="val -65034"/>
              <a:gd name="adj2" fmla="val 44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messages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Rounded Rectangular Callout 15" descr="Call-out box that indicates that clicking on the question mark icon brings you to ASSIST help." title="Explanation for question mark icon"/>
          <p:cNvSpPr/>
          <p:nvPr/>
        </p:nvSpPr>
        <p:spPr>
          <a:xfrm>
            <a:off x="6125808" y="2286000"/>
            <a:ext cx="2367516" cy="562004"/>
          </a:xfrm>
          <a:prstGeom prst="wedgeRoundRectCallout">
            <a:avLst>
              <a:gd name="adj1" fmla="val -34348"/>
              <a:gd name="adj2" fmla="val 7723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Screen tips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Overall Compon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34" y="900035"/>
            <a:ext cx="7531894" cy="5664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Oval 5" title="&quot;&quot;"/>
          <p:cNvSpPr/>
          <p:nvPr/>
        </p:nvSpPr>
        <p:spPr>
          <a:xfrm>
            <a:off x="538349" y="5326533"/>
            <a:ext cx="1981199" cy="134585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2476500" y="1580911"/>
            <a:ext cx="4953000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2316011" y="5592218"/>
            <a:ext cx="5273977" cy="814484"/>
          </a:xfrm>
          <a:prstGeom prst="wedgeRoundRectCallout">
            <a:avLst>
              <a:gd name="adj1" fmla="val -59065"/>
              <a:gd name="adj2" fmla="val 4172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</a:rPr>
              <a:t>Overall Component </a:t>
            </a:r>
            <a:r>
              <a:rPr lang="en-US" sz="2400" dirty="0" smtClean="0">
                <a:solidFill>
                  <a:srgbClr val="002060"/>
                </a:solidFill>
              </a:rPr>
              <a:t>is added to the component navigation.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141730" y="2629874"/>
            <a:ext cx="3726656" cy="990600"/>
          </a:xfrm>
          <a:prstGeom prst="wedgeRoundRectCallout">
            <a:avLst>
              <a:gd name="adj1" fmla="val -19531"/>
              <a:gd name="adj2" fmla="val -9197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Form navigation for the selected component.</a:t>
            </a:r>
          </a:p>
          <a:p>
            <a:pPr algn="ctr"/>
            <a:endParaRPr lang="en-US" sz="8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title="ASSIST left navigation b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1" y="941584"/>
            <a:ext cx="2152622" cy="4662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title="ASSIST Add Component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96" y="2209800"/>
            <a:ext cx="6348403" cy="4276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Additional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9" name="Oval 8" title="&quot;&quot;"/>
          <p:cNvSpPr/>
          <p:nvPr/>
        </p:nvSpPr>
        <p:spPr>
          <a:xfrm>
            <a:off x="4457700" y="3457622"/>
            <a:ext cx="1523999" cy="90110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 title="&quot;&quot;"/>
          <p:cNvSpPr/>
          <p:nvPr/>
        </p:nvSpPr>
        <p:spPr>
          <a:xfrm>
            <a:off x="342900" y="1628209"/>
            <a:ext cx="16002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1943100" y="1122912"/>
            <a:ext cx="3276600" cy="485775"/>
          </a:xfrm>
          <a:prstGeom prst="wedgeRoundRectCallout">
            <a:avLst>
              <a:gd name="adj1" fmla="val -54598"/>
              <a:gd name="adj2" fmla="val 9847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Add New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562600" y="1976485"/>
            <a:ext cx="3124198" cy="1447800"/>
          </a:xfrm>
          <a:prstGeom prst="wedgeRoundRectCallout">
            <a:avLst>
              <a:gd name="adj1" fmla="val -64846"/>
              <a:gd name="adj2" fmla="val 6481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Allowable component types defined in the FOA are presented.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4572000" y="5610697"/>
            <a:ext cx="16002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5981699" y="3962400"/>
            <a:ext cx="3048000" cy="2444789"/>
          </a:xfrm>
          <a:prstGeom prst="wedgeRoundRectCallout">
            <a:avLst>
              <a:gd name="adj1" fmla="val -71591"/>
              <a:gd name="adj2" fmla="val 2638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name for easy reference during application preparation. Does not appear in image.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Application Inform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76923"/>
            <a:ext cx="6019800" cy="5993474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971800" y="5334000"/>
            <a:ext cx="4648200" cy="1219200"/>
          </a:xfrm>
          <a:prstGeom prst="roundRect">
            <a:avLst>
              <a:gd name="adj" fmla="val 19462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Continue adding components to build out the application shell.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Define Your Team and Provide Application Access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1A2D61"/>
          </a:solidFill>
          <a:ln w="25400" cap="flat" cmpd="sng" algn="ctr">
            <a:solidFill>
              <a:srgbClr val="1A2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title="&quot;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19600"/>
            <a:ext cx="2133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7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Application Access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5334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ASSIST automatically provides access to applications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users: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eRA Commons roles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All SOs and AOs at the applicant institution have irrevocable edit access for the entire application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All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SOs and AOs at an organization leading a component </a:t>
            </a:r>
            <a:br>
              <a:rPr lang="en-US" kern="0" dirty="0">
                <a:solidFill>
                  <a:srgbClr val="003366"/>
                </a:solidFill>
                <a:latin typeface="+mn-lt"/>
              </a:rPr>
            </a:br>
            <a:r>
              <a:rPr lang="en-US" kern="0" dirty="0">
                <a:solidFill>
                  <a:srgbClr val="003366"/>
                </a:solidFill>
                <a:latin typeface="+mn-lt"/>
              </a:rPr>
              <a:t>have irrevocable edit access for their component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once their DUNS number is provided</a:t>
            </a:r>
          </a:p>
          <a:p>
            <a:pPr lvl="1">
              <a:spcBef>
                <a:spcPts val="600"/>
              </a:spcBef>
              <a:defRPr/>
            </a:pPr>
            <a:endParaRPr lang="en-US" kern="0" dirty="0">
              <a:solidFill>
                <a:srgbClr val="003366"/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Based on 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ole on the application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The a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pplication initiator has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edit access for the entire application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All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PD/PIs listed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in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the Overall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component have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edit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/>
            </a:r>
            <a:br>
              <a:rPr lang="en-US" kern="0" dirty="0" smtClean="0">
                <a:solidFill>
                  <a:srgbClr val="003366"/>
                </a:solidFill>
                <a:latin typeface="+mn-lt"/>
              </a:rPr>
            </a:b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access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for the entire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application once their eRA Commons</a:t>
            </a:r>
            <a:br>
              <a:rPr lang="en-US" kern="0" dirty="0" smtClean="0">
                <a:solidFill>
                  <a:srgbClr val="003366"/>
                </a:solidFill>
                <a:latin typeface="+mn-lt"/>
              </a:rPr>
            </a:b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IDs are provided</a:t>
            </a:r>
            <a:endParaRPr lang="en-US" kern="0" dirty="0">
              <a:solidFill>
                <a:srgbClr val="003366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</a:rPr>
              <a:t>The component Project Leads have edit access for their </a:t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</a:rPr>
            </a:b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</a:rPr>
              <a:t>components </a:t>
            </a:r>
            <a:r>
              <a:rPr lang="en-US" kern="0" dirty="0">
                <a:solidFill>
                  <a:srgbClr val="003366"/>
                </a:solidFill>
              </a:rPr>
              <a:t>once their eRA </a:t>
            </a:r>
            <a:r>
              <a:rPr lang="en-US" kern="0" dirty="0" smtClean="0">
                <a:solidFill>
                  <a:srgbClr val="003366"/>
                </a:solidFill>
              </a:rPr>
              <a:t>Commons IDs </a:t>
            </a:r>
            <a:r>
              <a:rPr lang="en-US" kern="0" dirty="0">
                <a:solidFill>
                  <a:srgbClr val="003366"/>
                </a:solidFill>
              </a:rPr>
              <a:t>are provided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5" title="guy with lo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724401"/>
            <a:ext cx="1371600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“Manage Access”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98" y="4267200"/>
            <a:ext cx="1299003" cy="21505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Provides ability to give </a:t>
            </a:r>
            <a:r>
              <a:rPr lang="en-US" sz="2800" dirty="0" smtClean="0"/>
              <a:t>anyone with a valid eRA Commons account access to an application 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Automatically </a:t>
            </a:r>
            <a:r>
              <a:rPr lang="en-US" sz="2800" dirty="0"/>
              <a:t>available to users with </a:t>
            </a:r>
          </a:p>
          <a:p>
            <a:pPr lvl="1">
              <a:spcBef>
                <a:spcPts val="1200"/>
              </a:spcBef>
            </a:pPr>
            <a:r>
              <a:rPr lang="en-US" sz="2300" dirty="0"/>
              <a:t>Signing Official (SO) role on eRA Commons account</a:t>
            </a:r>
          </a:p>
          <a:p>
            <a:pPr lvl="1">
              <a:spcBef>
                <a:spcPts val="1200"/>
              </a:spcBef>
            </a:pPr>
            <a:r>
              <a:rPr lang="en-US" sz="2300" dirty="0"/>
              <a:t>ASSIST_ACCESS_MAINTAINER_ROLE role on eRA Commons account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Available on application-by-application basis to</a:t>
            </a:r>
          </a:p>
          <a:p>
            <a:pPr lvl="1">
              <a:spcBef>
                <a:spcPts val="1200"/>
              </a:spcBef>
            </a:pPr>
            <a:r>
              <a:rPr lang="en-US" sz="2300" dirty="0"/>
              <a:t>ASSIST user who has been given the Access Maintainer role by an SO via the Manage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Access action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 Access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Application access can be controlled across these variables: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Entire application vs. specific components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View vs. Edit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Budget vs. Non-budget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12" y="4191000"/>
            <a:ext cx="2342388" cy="29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User Access Summa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42" y="1828800"/>
            <a:ext cx="6360054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title="actions list with Manage access highligh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2" y="1828800"/>
            <a:ext cx="1943100" cy="302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 Access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642138" y="2286000"/>
            <a:ext cx="1338618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04800" y="914400"/>
            <a:ext cx="8554796" cy="762000"/>
          </a:xfrm>
          <a:prstGeom prst="wedgeRoundRectCallout">
            <a:avLst>
              <a:gd name="adj1" fmla="val 49520"/>
              <a:gd name="adj2" fmla="val 2535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 Manage Access action can be used to provide access to additional </a:t>
            </a:r>
            <a:r>
              <a:rPr lang="en-US" sz="2400" dirty="0" smtClean="0">
                <a:solidFill>
                  <a:srgbClr val="002060"/>
                </a:solidFill>
              </a:rPr>
              <a:t>users or modify </a:t>
            </a:r>
            <a:r>
              <a:rPr lang="en-US" sz="2400" dirty="0">
                <a:solidFill>
                  <a:srgbClr val="002060"/>
                </a:solidFill>
              </a:rPr>
              <a:t>access </a:t>
            </a:r>
            <a:r>
              <a:rPr lang="en-US" sz="2400" dirty="0" smtClean="0">
                <a:solidFill>
                  <a:srgbClr val="002060"/>
                </a:solidFill>
              </a:rPr>
              <a:t>for existing users. 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2286000" y="4873490"/>
            <a:ext cx="1082749" cy="285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0500" y="5179827"/>
            <a:ext cx="2270942" cy="1297173"/>
          </a:xfrm>
          <a:prstGeom prst="wedgeRoundRectCallout">
            <a:avLst>
              <a:gd name="adj1" fmla="val 44638"/>
              <a:gd name="adj2" fmla="val -600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Modify access for existing user.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 title="&quot;&quot;"/>
          <p:cNvCxnSpPr/>
          <p:nvPr/>
        </p:nvCxnSpPr>
        <p:spPr>
          <a:xfrm>
            <a:off x="1980756" y="2476500"/>
            <a:ext cx="610044" cy="1905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/>
          <p:cNvSpPr/>
          <p:nvPr/>
        </p:nvSpPr>
        <p:spPr>
          <a:xfrm>
            <a:off x="6324600" y="5638800"/>
            <a:ext cx="2534996" cy="1143000"/>
          </a:xfrm>
          <a:prstGeom prst="wedgeRoundRectCallout">
            <a:avLst>
              <a:gd name="adj1" fmla="val -58542"/>
              <a:gd name="adj2" fmla="val 2644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Give access to additional users.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Oval 15" title="&quot;&quot;"/>
          <p:cNvSpPr/>
          <p:nvPr/>
        </p:nvSpPr>
        <p:spPr>
          <a:xfrm>
            <a:off x="4953000" y="6390845"/>
            <a:ext cx="1082749" cy="285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9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title="manage access - add new use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6534150" cy="637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User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2959716" y="1524000"/>
            <a:ext cx="1338618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title="&quot;&quot;"/>
          <p:cNvSpPr/>
          <p:nvPr/>
        </p:nvSpPr>
        <p:spPr>
          <a:xfrm>
            <a:off x="5029200" y="3429000"/>
            <a:ext cx="761999" cy="53339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827374" y="609600"/>
            <a:ext cx="2305050" cy="685799"/>
          </a:xfrm>
          <a:prstGeom prst="wedgeRoundRectCallout">
            <a:avLst>
              <a:gd name="adj1" fmla="val -20455"/>
              <a:gd name="adj2" fmla="val 7483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Commons ID.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390900" y="2317455"/>
            <a:ext cx="4648200" cy="851490"/>
          </a:xfrm>
          <a:prstGeom prst="wedgeRoundRectCallout">
            <a:avLst>
              <a:gd name="adj1" fmla="val -8392"/>
              <a:gd name="adj2" fmla="val 8800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Allows user to control who has access to this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5715000" y="3428999"/>
            <a:ext cx="761999" cy="53339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324600" y="3733799"/>
            <a:ext cx="2677633" cy="1492433"/>
          </a:xfrm>
          <a:prstGeom prst="wedgeRoundRectCallout">
            <a:avLst>
              <a:gd name="adj1" fmla="val -54018"/>
              <a:gd name="adj2" fmla="val -4230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Allows user to control status changes for this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419600" y="5311405"/>
            <a:ext cx="4013028" cy="1240686"/>
          </a:xfrm>
          <a:prstGeom prst="wedgeRoundRectCallout">
            <a:avLst>
              <a:gd name="adj1" fmla="val -44301"/>
              <a:gd name="adj2" fmla="val -12562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Change View/Edit/None access for the application or components.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Oval 14" title="&quot;&quot;"/>
          <p:cNvSpPr/>
          <p:nvPr/>
        </p:nvSpPr>
        <p:spPr>
          <a:xfrm>
            <a:off x="2926045" y="3581400"/>
            <a:ext cx="2407955" cy="78880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4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Before jumping into ASSIST, let’s take some time to get acclimated…</a:t>
            </a:r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50" y="4572000"/>
            <a:ext cx="16533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Enter Application Data</a:t>
            </a:r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267200"/>
            <a:ext cx="1905000" cy="2177142"/>
          </a:xfrm>
          <a:prstGeom prst="rect">
            <a:avLst/>
          </a:prstGeom>
        </p:spPr>
      </p:pic>
      <p:sp>
        <p:nvSpPr>
          <p:cNvPr id="10" name="Right Arrow Callout 9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F0F3FB">
              <a:lumMod val="25000"/>
            </a:srgbClr>
          </a:solidFill>
          <a:ln w="25400" cap="flat" cmpd="sng" algn="ctr">
            <a:solidFill>
              <a:srgbClr val="F0F3FB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 Data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page has options to Initiate Application or Search for Application" title="ASSIST home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5454"/>
            <a:ext cx="8277225" cy="5483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In-progress Applications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5410200" y="3733800"/>
            <a:ext cx="3216461" cy="1600200"/>
          </a:xfrm>
          <a:prstGeom prst="wedgeRoundRectCallout">
            <a:avLst>
              <a:gd name="adj1" fmla="val -29956"/>
              <a:gd name="adj2" fmla="val 7685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 </a:t>
            </a:r>
            <a:r>
              <a:rPr lang="en-US" sz="2400" b="1" dirty="0" smtClean="0">
                <a:solidFill>
                  <a:srgbClr val="002060"/>
                </a:solidFill>
              </a:rPr>
              <a:t>Search Applications </a:t>
            </a:r>
            <a:r>
              <a:rPr lang="en-US" sz="2400" dirty="0" smtClean="0">
                <a:solidFill>
                  <a:srgbClr val="002060"/>
                </a:solidFill>
              </a:rPr>
              <a:t>to access your in progress application.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Oval 5" title="&quot;&quot;"/>
          <p:cNvSpPr/>
          <p:nvPr/>
        </p:nvSpPr>
        <p:spPr>
          <a:xfrm>
            <a:off x="5334000" y="5796703"/>
            <a:ext cx="1524000" cy="60409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screen - application information; Overall component selec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79065"/>
            <a:ext cx="7772400" cy="5625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Navigating to a Specific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Oval 8" title="&quot;&quot;"/>
          <p:cNvSpPr/>
          <p:nvPr/>
        </p:nvSpPr>
        <p:spPr>
          <a:xfrm>
            <a:off x="457455" y="5181600"/>
            <a:ext cx="1143000" cy="56817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2057400" y="4069252"/>
            <a:ext cx="2819400" cy="2224695"/>
          </a:xfrm>
          <a:prstGeom prst="wedgeRoundRectCallout">
            <a:avLst>
              <a:gd name="adj1" fmla="val -70092"/>
              <a:gd name="adj2" fmla="val 1499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 the component navigation to identify the component you want to work 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ASSIST screen; overall compon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39" y="768225"/>
            <a:ext cx="7664961" cy="5760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Page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Oval 5" title="&quot;&quot;"/>
          <p:cNvSpPr/>
          <p:nvPr/>
        </p:nvSpPr>
        <p:spPr>
          <a:xfrm>
            <a:off x="2871752" y="1175243"/>
            <a:ext cx="815983" cy="7127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793239" y="3685163"/>
            <a:ext cx="2017161" cy="35767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4122079" y="960318"/>
            <a:ext cx="3288337" cy="968514"/>
          </a:xfrm>
          <a:prstGeom prst="wedgeRoundRectCallout">
            <a:avLst>
              <a:gd name="adj1" fmla="val -73474"/>
              <a:gd name="adj2" fmla="val 1643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Every component has a </a:t>
            </a:r>
            <a:r>
              <a:rPr lang="en-US" sz="2400" b="1" dirty="0" smtClean="0">
                <a:solidFill>
                  <a:srgbClr val="002060"/>
                </a:solidFill>
              </a:rPr>
              <a:t>Summary</a:t>
            </a:r>
            <a:r>
              <a:rPr lang="en-US" sz="2400" dirty="0" smtClean="0">
                <a:solidFill>
                  <a:srgbClr val="002060"/>
                </a:solidFill>
              </a:rPr>
              <a:t> page.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003965" y="3810000"/>
            <a:ext cx="3396835" cy="1136847"/>
          </a:xfrm>
          <a:prstGeom prst="wedgeRoundRectCallout">
            <a:avLst>
              <a:gd name="adj1" fmla="val -61444"/>
              <a:gd name="adj2" fmla="val -4558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Some actions are only available from the Summary page.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title="R&amp;R Cover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9331"/>
            <a:ext cx="8382000" cy="5333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Application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4191000" y="1890460"/>
            <a:ext cx="4002667" cy="816114"/>
          </a:xfrm>
          <a:prstGeom prst="wedgeRoundRectCallout">
            <a:avLst>
              <a:gd name="adj1" fmla="val -64234"/>
              <a:gd name="adj2" fmla="val 4791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each tab to access form data entry screens.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Oval 4" title="&quot;&quot;"/>
          <p:cNvSpPr/>
          <p:nvPr/>
        </p:nvSpPr>
        <p:spPr>
          <a:xfrm>
            <a:off x="2667000" y="3886200"/>
            <a:ext cx="620633" cy="28271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048000" y="4629314"/>
            <a:ext cx="5029200" cy="990600"/>
          </a:xfrm>
          <a:prstGeom prst="wedgeRoundRectCallout">
            <a:avLst>
              <a:gd name="adj1" fmla="val -48387"/>
              <a:gd name="adj2" fmla="val -9703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Clicking </a:t>
            </a:r>
            <a:r>
              <a:rPr lang="en-US" sz="2400" b="1" dirty="0" smtClean="0">
                <a:solidFill>
                  <a:srgbClr val="002060"/>
                </a:solidFill>
              </a:rPr>
              <a:t>Edit </a:t>
            </a:r>
            <a:r>
              <a:rPr lang="en-US" sz="2400" dirty="0" smtClean="0">
                <a:solidFill>
                  <a:srgbClr val="002060"/>
                </a:solidFill>
              </a:rPr>
              <a:t>locks form and blocks other users from editing form.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2971800" y="2514600"/>
            <a:ext cx="762000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Saving Entered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 descr="options: Save and Keep Lock; Save and Release Lock; and Cancel and Release Lock" title="Save options at bottom of ASSIST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1"/>
            <a:ext cx="8431549" cy="1905000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7" name="Oval 6" title="&quot;&quot;"/>
          <p:cNvSpPr/>
          <p:nvPr/>
        </p:nvSpPr>
        <p:spPr>
          <a:xfrm>
            <a:off x="2667000" y="2819401"/>
            <a:ext cx="1219200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 title="&quot;&quot;"/>
          <p:cNvSpPr/>
          <p:nvPr/>
        </p:nvSpPr>
        <p:spPr>
          <a:xfrm>
            <a:off x="3950110" y="2826775"/>
            <a:ext cx="1219200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557043" y="3808753"/>
            <a:ext cx="4002667" cy="1753847"/>
          </a:xfrm>
          <a:prstGeom prst="wedgeRoundRectCallout">
            <a:avLst>
              <a:gd name="adj1" fmla="val 20512"/>
              <a:gd name="adj2" fmla="val -8512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Saves entered data and keeps other users from editing form until you release the lock.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760333" y="3808753"/>
            <a:ext cx="4002667" cy="1296647"/>
          </a:xfrm>
          <a:prstGeom prst="wedgeRoundRectCallout">
            <a:avLst>
              <a:gd name="adj1" fmla="val -49742"/>
              <a:gd name="adj2" fmla="val -997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Saves entered data and releases the lock to allow others to edit the form.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title="data entry errors show at top of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14400"/>
            <a:ext cx="8835812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Entry Validation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883888" y="1143000"/>
            <a:ext cx="3912078" cy="1676400"/>
          </a:xfrm>
          <a:prstGeom prst="wedgeRoundRectCallout">
            <a:avLst>
              <a:gd name="adj1" fmla="val -38885"/>
              <a:gd name="adj2" fmla="val 6176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validates entered data and provides errors at the top of the screen when you Save.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Add Optional Form pop-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74" y="966484"/>
            <a:ext cx="4576763" cy="2310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title="R&amp;R subaward budget form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39" y="3581400"/>
            <a:ext cx="5095875" cy="290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Optional 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550025"/>
            <a:ext cx="1371600" cy="155575"/>
          </a:xfrm>
        </p:spPr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5" name="Oval 4" title="&quot;&quot;"/>
          <p:cNvSpPr/>
          <p:nvPr/>
        </p:nvSpPr>
        <p:spPr>
          <a:xfrm>
            <a:off x="533400" y="1623339"/>
            <a:ext cx="119355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 title="&quot;&quot;"/>
          <p:cNvCxnSpPr>
            <a:stCxn id="5" idx="5"/>
          </p:cNvCxnSpPr>
          <p:nvPr/>
        </p:nvCxnSpPr>
        <p:spPr>
          <a:xfrm>
            <a:off x="1552165" y="1883502"/>
            <a:ext cx="581435" cy="30671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 title="&quot;&quot;"/>
          <p:cNvSpPr/>
          <p:nvPr/>
        </p:nvSpPr>
        <p:spPr>
          <a:xfrm>
            <a:off x="3352800" y="2137690"/>
            <a:ext cx="1371600" cy="79192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5029200" y="1861227"/>
            <a:ext cx="2438400" cy="772284"/>
          </a:xfrm>
          <a:prstGeom prst="wedgeRoundRectCallout">
            <a:avLst>
              <a:gd name="adj1" fmla="val -66842"/>
              <a:gd name="adj2" fmla="val 3644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form and click </a:t>
            </a:r>
            <a:r>
              <a:rPr lang="en-US" sz="2400" b="1" dirty="0" smtClean="0">
                <a:solidFill>
                  <a:srgbClr val="002060"/>
                </a:solidFill>
              </a:rPr>
              <a:t>Submit.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 title="&quot;&quot;"/>
          <p:cNvCxnSpPr/>
          <p:nvPr/>
        </p:nvCxnSpPr>
        <p:spPr>
          <a:xfrm>
            <a:off x="3962400" y="2929612"/>
            <a:ext cx="30188" cy="956588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 title="&quot;&quot;"/>
          <p:cNvSpPr/>
          <p:nvPr/>
        </p:nvSpPr>
        <p:spPr>
          <a:xfrm>
            <a:off x="5181600" y="3829048"/>
            <a:ext cx="762000" cy="59055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685800" y="1049558"/>
            <a:ext cx="3124201" cy="371712"/>
          </a:xfrm>
          <a:prstGeom prst="wedgeRoundRectCallout">
            <a:avLst>
              <a:gd name="adj1" fmla="val -36704"/>
              <a:gd name="adj2" fmla="val 12900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Add Optional Form.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943600" y="3113916"/>
            <a:ext cx="2438400" cy="772284"/>
          </a:xfrm>
          <a:prstGeom prst="wedgeRoundRectCallout">
            <a:avLst>
              <a:gd name="adj1" fmla="val -60901"/>
              <a:gd name="adj2" fmla="val 5872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Form added to navigation.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Entry: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</a:t>
            </a:r>
            <a:endParaRPr lang="en-US" dirty="0" smtClean="0"/>
          </a:p>
          <a:p>
            <a:pPr lvl="1"/>
            <a:r>
              <a:rPr lang="en-US" dirty="0"/>
              <a:t>Describe the entire </a:t>
            </a:r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Always completed with applicant organization information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All Other Components</a:t>
            </a:r>
          </a:p>
          <a:p>
            <a:pPr lvl="1"/>
            <a:r>
              <a:rPr lang="en-US" dirty="0"/>
              <a:t>Reflect the activity in the specific </a:t>
            </a:r>
            <a:r>
              <a:rPr lang="en-US" dirty="0" smtClean="0"/>
              <a:t>component</a:t>
            </a:r>
          </a:p>
          <a:p>
            <a:pPr lvl="1"/>
            <a:r>
              <a:rPr lang="en-US" dirty="0" smtClean="0"/>
              <a:t>Completed from the perspective of organization leading the component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 title="&quot;&quot;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ASSIST screen tips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Found at the top of many data entry screens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How to Apply - Application Guide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hlinkClick r:id="rId2" tooltip="How to Apply - Application Guide"/>
              </a:rPr>
              <a:t>http://</a:t>
            </a:r>
            <a:r>
              <a:rPr lang="en-US" sz="2400" dirty="0" smtClean="0">
                <a:hlinkClick r:id="rId2" tooltip="How to Apply - Application Guide"/>
              </a:rPr>
              <a:t>grants.nih.gov/grants/how-to-apply-application-guide.htm</a:t>
            </a:r>
            <a:r>
              <a:rPr lang="en-US" sz="2400" dirty="0" smtClean="0"/>
              <a:t>  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Annotated form sets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hlinkClick r:id="rId3" tooltip="Annotated form sets"/>
              </a:rPr>
              <a:t>http://</a:t>
            </a:r>
            <a:r>
              <a:rPr lang="en-US" sz="2400" dirty="0" smtClean="0">
                <a:hlinkClick r:id="rId3" tooltip="Annotated form sets"/>
              </a:rPr>
              <a:t>grants.nih.gov/grants/how-to-apply-application-guide/resources/annotated-form-sets.htm</a:t>
            </a:r>
            <a:r>
              <a:rPr lang="en-US" sz="24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</a:t>
            </a:r>
            <a:r>
              <a:rPr lang="en-US" dirty="0"/>
              <a:t>F</a:t>
            </a:r>
            <a:r>
              <a:rPr lang="en-US" dirty="0" smtClean="0"/>
              <a:t>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524000"/>
            <a:ext cx="8362950" cy="45720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All electronic multi-project applications </a:t>
            </a:r>
            <a:r>
              <a:rPr lang="en-US" sz="2800" dirty="0" smtClean="0"/>
              <a:t>include:</a:t>
            </a:r>
            <a:br>
              <a:rPr lang="en-US" sz="2800" dirty="0" smtClean="0"/>
            </a:br>
            <a:endParaRPr lang="en-US" sz="14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A </a:t>
            </a:r>
            <a:r>
              <a:rPr lang="en-US" sz="2400" dirty="0"/>
              <a:t>single Overall </a:t>
            </a:r>
            <a:r>
              <a:rPr lang="en-US" sz="2400" dirty="0" smtClean="0"/>
              <a:t>component</a:t>
            </a:r>
            <a:endParaRPr lang="en-US" sz="20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Some number of additional </a:t>
            </a:r>
            <a:r>
              <a:rPr lang="en-US" sz="2400" dirty="0" smtClean="0"/>
              <a:t>components</a:t>
            </a:r>
            <a:endParaRPr lang="en-US" sz="20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Automatically prepared data </a:t>
            </a:r>
            <a:r>
              <a:rPr lang="en-US" sz="2400" dirty="0" smtClean="0"/>
              <a:t>summaries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F304328-7975-459E-94A5-B94B98B1E2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52" y="3352800"/>
            <a:ext cx="2381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6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How to Apply - Application Guide web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57" y="1051926"/>
            <a:ext cx="8095895" cy="5349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Annotated Form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138547" y="2438400"/>
            <a:ext cx="3128727" cy="2133600"/>
          </a:xfrm>
          <a:prstGeom prst="wedgeRoundRectCallout">
            <a:avLst>
              <a:gd name="adj1" fmla="val -50068"/>
              <a:gd name="adj2" fmla="val 185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Great resource to help you navigate system enforced form requirements.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 title="Multi-project annotated form set - sample page (Research Plan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10" y="538971"/>
            <a:ext cx="4641090" cy="599122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33400" y="6541597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99"/>
                </a:solidFill>
              </a:rPr>
              <a:t>https://</a:t>
            </a:r>
            <a:r>
              <a:rPr lang="en-US" sz="1400" dirty="0" smtClean="0">
                <a:solidFill>
                  <a:srgbClr val="FFFF99"/>
                </a:solidFill>
              </a:rPr>
              <a:t>grants.nih.gov/grants/ElectronicReceipt/files/Annotated_Forms_Multi-project_FORMS-D.pdf 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9" name="Oval 8" title="&quot;&quot;"/>
          <p:cNvSpPr/>
          <p:nvPr/>
        </p:nvSpPr>
        <p:spPr>
          <a:xfrm>
            <a:off x="6629400" y="5181600"/>
            <a:ext cx="1066800" cy="228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3820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 component data is entered several actions are available:</a:t>
            </a:r>
          </a:p>
          <a:p>
            <a:pPr lvl="1"/>
            <a:r>
              <a:rPr lang="en-US" dirty="0" smtClean="0"/>
              <a:t>Change Component Order</a:t>
            </a:r>
          </a:p>
          <a:p>
            <a:pPr lvl="1"/>
            <a:r>
              <a:rPr lang="en-US" dirty="0" smtClean="0"/>
              <a:t>Validate Component</a:t>
            </a:r>
          </a:p>
          <a:p>
            <a:pPr lvl="1"/>
            <a:r>
              <a:rPr lang="en-US" dirty="0" smtClean="0"/>
              <a:t>Preview Current Component</a:t>
            </a:r>
          </a:p>
          <a:p>
            <a:pPr lvl="1"/>
            <a:r>
              <a:rPr lang="en-US" dirty="0" smtClean="0"/>
              <a:t>Update Component Status</a:t>
            </a:r>
          </a:p>
          <a:p>
            <a:pPr lvl="2"/>
            <a:r>
              <a:rPr lang="en-US" dirty="0" smtClean="0"/>
              <a:t>Work In Progress – only status that allows editing</a:t>
            </a:r>
          </a:p>
          <a:p>
            <a:pPr lvl="2"/>
            <a:r>
              <a:rPr lang="en-US" dirty="0" smtClean="0"/>
              <a:t>Complete – component data entry is complete </a:t>
            </a:r>
          </a:p>
          <a:p>
            <a:pPr lvl="2"/>
            <a:r>
              <a:rPr lang="en-US" dirty="0" smtClean="0"/>
              <a:t>Final – component has been reviewed by applicant organization and incorporated into the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title="change component order dropdown se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1075"/>
            <a:ext cx="7467600" cy="2474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Component Order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0243" name="Picture 3" title="change component order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3657600"/>
            <a:ext cx="680085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/>
          <p:nvPr/>
        </p:nvSpPr>
        <p:spPr>
          <a:xfrm>
            <a:off x="5029200" y="2438400"/>
            <a:ext cx="6858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2819400" y="2061682"/>
            <a:ext cx="1981200" cy="1494804"/>
          </a:xfrm>
          <a:prstGeom prst="wedgeRoundRectCallout">
            <a:avLst>
              <a:gd name="adj1" fmla="val 62409"/>
              <a:gd name="adj2" fmla="val -1622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Component Type to reorder.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 title="&quot;&quot;"/>
          <p:cNvCxnSpPr/>
          <p:nvPr/>
        </p:nvCxnSpPr>
        <p:spPr>
          <a:xfrm>
            <a:off x="7329214" y="2123284"/>
            <a:ext cx="0" cy="153431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 title="&quot;&quot;"/>
          <p:cNvSpPr/>
          <p:nvPr/>
        </p:nvSpPr>
        <p:spPr>
          <a:xfrm>
            <a:off x="6934200" y="1752600"/>
            <a:ext cx="914400" cy="3706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 title="&quot;&quot;"/>
          <p:cNvSpPr/>
          <p:nvPr/>
        </p:nvSpPr>
        <p:spPr>
          <a:xfrm>
            <a:off x="518419" y="2557858"/>
            <a:ext cx="1905000" cy="3706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 title="&quot;&quot;"/>
          <p:cNvSpPr/>
          <p:nvPr/>
        </p:nvSpPr>
        <p:spPr>
          <a:xfrm>
            <a:off x="2062881" y="4800600"/>
            <a:ext cx="756519" cy="109906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152400" y="4844533"/>
            <a:ext cx="1752600" cy="1494804"/>
          </a:xfrm>
          <a:prstGeom prst="wedgeRoundRectCallout">
            <a:avLst>
              <a:gd name="adj1" fmla="val 62409"/>
              <a:gd name="adj2" fmla="val -1622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desired sequence.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title="validate component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4000"/>
            <a:ext cx="7848600" cy="3088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Validating a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685800" y="2982116"/>
            <a:ext cx="1438900" cy="3706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title="sample Component Errors and Warnings Result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5851264" cy="522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12898" y="4495800"/>
            <a:ext cx="2133600" cy="1494804"/>
          </a:xfrm>
          <a:prstGeom prst="wedgeRoundRectCallout">
            <a:avLst>
              <a:gd name="adj1" fmla="val 70662"/>
              <a:gd name="adj2" fmla="val -1911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Errors and Warnings are displayed.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 title="&quot;&quot;"/>
          <p:cNvCxnSpPr>
            <a:stCxn id="5" idx="6"/>
          </p:cNvCxnSpPr>
          <p:nvPr/>
        </p:nvCxnSpPr>
        <p:spPr>
          <a:xfrm>
            <a:off x="2124700" y="3167458"/>
            <a:ext cx="1075700" cy="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 &amp; Warnings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52600" y="1371600"/>
            <a:ext cx="6934200" cy="48006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Errors are show-stoppers and must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 corrected before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</a:t>
            </a:r>
            <a:r>
              <a:rPr lang="en-US" sz="3200" kern="0" dirty="0" smtClean="0">
                <a:latin typeface="+mn-lt"/>
              </a:rPr>
              <a:t>u can submit in ASSIST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Warnings do not stop application submission or processing and are corrected at your discretion based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your circumstances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13" descr="MC90043475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91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MC90043472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title="preview current compon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4000"/>
            <a:ext cx="7848600" cy="3088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Previewing a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11266" name="Picture 2" title="Assembled application image for Preview Current Component 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70972"/>
            <a:ext cx="5124450" cy="4372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/>
          <p:nvPr/>
        </p:nvSpPr>
        <p:spPr>
          <a:xfrm>
            <a:off x="457200" y="2667000"/>
            <a:ext cx="1905000" cy="38099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 title="&quot;&quot;"/>
          <p:cNvCxnSpPr/>
          <p:nvPr/>
        </p:nvCxnSpPr>
        <p:spPr>
          <a:xfrm>
            <a:off x="2362200" y="2857500"/>
            <a:ext cx="1416170" cy="8001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ular Callout 4"/>
          <p:cNvSpPr/>
          <p:nvPr/>
        </p:nvSpPr>
        <p:spPr>
          <a:xfrm>
            <a:off x="381000" y="4038600"/>
            <a:ext cx="3200400" cy="2438400"/>
          </a:xfrm>
          <a:prstGeom prst="wedgeRoundRectCallout">
            <a:avLst>
              <a:gd name="adj1" fmla="val 49478"/>
              <a:gd name="adj2" fmla="val -2533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Component preview does not include bookmarks, Table of </a:t>
            </a:r>
            <a:r>
              <a:rPr lang="en-US" sz="2400" dirty="0">
                <a:solidFill>
                  <a:srgbClr val="002060"/>
                </a:solidFill>
              </a:rPr>
              <a:t>C</a:t>
            </a:r>
            <a:r>
              <a:rPr lang="en-US" sz="2400" dirty="0" smtClean="0">
                <a:solidFill>
                  <a:srgbClr val="002060"/>
                </a:solidFill>
              </a:rPr>
              <a:t>ontents, data summaries or </a:t>
            </a:r>
            <a:r>
              <a:rPr lang="en-US" sz="2400" dirty="0" err="1" smtClean="0">
                <a:solidFill>
                  <a:srgbClr val="002060"/>
                </a:solidFill>
              </a:rPr>
              <a:t>biosketches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Component Status to Complete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pSp>
        <p:nvGrpSpPr>
          <p:cNvPr id="5" name="Group 4" title="&quot;&quot;"/>
          <p:cNvGrpSpPr/>
          <p:nvPr/>
        </p:nvGrpSpPr>
        <p:grpSpPr>
          <a:xfrm>
            <a:off x="328613" y="1003152"/>
            <a:ext cx="7500673" cy="3689350"/>
            <a:chOff x="328613" y="1003152"/>
            <a:chExt cx="7500673" cy="3689350"/>
          </a:xfrm>
        </p:grpSpPr>
        <p:pic>
          <p:nvPicPr>
            <p:cNvPr id="2050" name="Picture 2" title="update component status pop-u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1003152"/>
              <a:ext cx="6148387" cy="3689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886200" y="1750673"/>
              <a:ext cx="1020802" cy="916327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6479" y="3351435"/>
              <a:ext cx="2286001" cy="656913"/>
              <a:chOff x="533399" y="2924487"/>
              <a:chExt cx="2286001" cy="656913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33399" y="3276600"/>
                <a:ext cx="1544295" cy="304800"/>
              </a:xfrm>
              <a:prstGeom prst="ellipse">
                <a:avLst/>
              </a:prstGeom>
              <a:noFill/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6" idx="7"/>
              </p:cNvCxnSpPr>
              <p:nvPr/>
            </p:nvCxnSpPr>
            <p:spPr>
              <a:xfrm flipV="1">
                <a:off x="1851537" y="2924487"/>
                <a:ext cx="967863" cy="396750"/>
              </a:xfrm>
              <a:prstGeom prst="straightConnector1">
                <a:avLst/>
              </a:prstGeom>
              <a:ln w="25400">
                <a:solidFill>
                  <a:srgbClr val="FF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ounded Rectangular Callout 10"/>
            <p:cNvSpPr/>
            <p:nvPr/>
          </p:nvSpPr>
          <p:spPr>
            <a:xfrm>
              <a:off x="5390886" y="1446836"/>
              <a:ext cx="2438400" cy="1524000"/>
            </a:xfrm>
            <a:prstGeom prst="wedgeRoundRectCallout">
              <a:avLst>
                <a:gd name="adj1" fmla="val -75778"/>
                <a:gd name="adj2" fmla="val 15103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2060"/>
                  </a:solidFill>
                </a:rPr>
                <a:t>Select status and enter comment for Status History.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339" name="Picture 3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65734"/>
            <a:ext cx="5003932" cy="3205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 title="&quot;&quot;"/>
          <p:cNvSpPr/>
          <p:nvPr/>
        </p:nvSpPr>
        <p:spPr>
          <a:xfrm>
            <a:off x="5881532" y="6172200"/>
            <a:ext cx="597617" cy="3702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6934200" y="4724400"/>
            <a:ext cx="1790173" cy="1564941"/>
          </a:xfrm>
          <a:prstGeom prst="wedgeRoundRectCallout">
            <a:avLst>
              <a:gd name="adj1" fmla="val -71134"/>
              <a:gd name="adj2" fmla="val 4673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Status on Summary page is updated.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200" y="4191000"/>
            <a:ext cx="3947826" cy="2580050"/>
          </a:xfrm>
          <a:prstGeom prst="round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Once a component is marked ‘Complete’ no additional edits can be made unless someone with appropriate </a:t>
            </a:r>
            <a:r>
              <a:rPr lang="en-US" sz="2000" dirty="0">
                <a:solidFill>
                  <a:srgbClr val="002060"/>
                </a:solidFill>
              </a:rPr>
              <a:t>authority </a:t>
            </a:r>
            <a:r>
              <a:rPr lang="en-US" sz="2000" dirty="0" smtClean="0">
                <a:solidFill>
                  <a:srgbClr val="002060"/>
                </a:solidFill>
              </a:rPr>
              <a:t>(i.e. AO</a:t>
            </a:r>
            <a:r>
              <a:rPr lang="en-US" sz="2000" dirty="0">
                <a:solidFill>
                  <a:srgbClr val="002060"/>
                </a:solidFill>
              </a:rPr>
              <a:t>, SO, Status Maintainer, </a:t>
            </a:r>
            <a:r>
              <a:rPr lang="en-US" sz="2000" dirty="0" smtClean="0">
                <a:solidFill>
                  <a:srgbClr val="002060"/>
                </a:solidFill>
              </a:rPr>
              <a:t>or Initiator) returns the status to ‘Work in Progress’.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1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Finalize Application &amp; Prepare for Submission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1A2D61"/>
          </a:solidFill>
          <a:ln w="25400" cap="flat" cmpd="sng" algn="ctr">
            <a:solidFill>
              <a:srgbClr val="1A2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391406"/>
            <a:ext cx="2514600" cy="22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Finalizing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As components are marked ‘Complete’, the applicant organization can preview them and incorporate those that are ready into the final application by updating the component status to ‘Final’</a:t>
            </a:r>
          </a:p>
          <a:p>
            <a:pPr lvl="1"/>
            <a:r>
              <a:rPr lang="en-US" sz="2000" dirty="0" smtClean="0"/>
              <a:t>Applicant organization </a:t>
            </a:r>
            <a:r>
              <a:rPr lang="en-US" sz="2000" dirty="0" smtClean="0">
                <a:solidFill>
                  <a:srgbClr val="002060"/>
                </a:solidFill>
              </a:rPr>
              <a:t>AOs, SOs, users with Status Maintainer authority and application initiators have option to mark a component ‘Final’ directly from ‘Work in Progress’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100" dirty="0" smtClean="0"/>
          </a:p>
          <a:p>
            <a:r>
              <a:rPr lang="en-US" sz="2800" dirty="0" smtClean="0"/>
              <a:t>All components must be marked ‘Final’ before an application can be prepared for submission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title="update component status pop-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3" y="1066800"/>
            <a:ext cx="8267700" cy="504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/>
          <p:nvPr/>
        </p:nvSpPr>
        <p:spPr>
          <a:xfrm>
            <a:off x="5181600" y="2514600"/>
            <a:ext cx="810299" cy="40222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601362" y="4398376"/>
            <a:ext cx="1989438" cy="40222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 title="&quot;&quot;"/>
          <p:cNvCxnSpPr/>
          <p:nvPr/>
        </p:nvCxnSpPr>
        <p:spPr>
          <a:xfrm>
            <a:off x="2590800" y="4599488"/>
            <a:ext cx="457200" cy="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Component Status to Final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5181600" y="3429000"/>
            <a:ext cx="3733799" cy="2491454"/>
          </a:xfrm>
          <a:prstGeom prst="wedgeRoundRectCallout">
            <a:avLst>
              <a:gd name="adj1" fmla="val -31187"/>
              <a:gd name="adj2" fmla="val -6411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Update the component status to </a:t>
            </a:r>
            <a:r>
              <a:rPr lang="en-US" sz="2400" b="1" dirty="0" smtClean="0">
                <a:solidFill>
                  <a:srgbClr val="002060"/>
                </a:solidFill>
              </a:rPr>
              <a:t>Final</a:t>
            </a:r>
            <a:r>
              <a:rPr lang="en-US" sz="2400" dirty="0" smtClean="0">
                <a:solidFill>
                  <a:srgbClr val="002060"/>
                </a:solidFill>
              </a:rPr>
              <a:t> once you are satisfied that the component is ready to be included in the final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Application: Overall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Core 1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TextBox 60"/>
          <p:cNvSpPr txBox="1"/>
          <p:nvPr/>
        </p:nvSpPr>
        <p:spPr>
          <a:xfrm>
            <a:off x="6631885" y="947516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b="1" dirty="0" err="1" smtClean="0"/>
              <a:t>P01</a:t>
            </a:r>
            <a:r>
              <a:rPr lang="en-US" b="1" dirty="0" smtClean="0"/>
              <a:t>, </a:t>
            </a:r>
            <a:r>
              <a:rPr lang="en-US" b="1" dirty="0" err="1" smtClean="0"/>
              <a:t>P20</a:t>
            </a:r>
            <a:r>
              <a:rPr lang="en-US" b="1" dirty="0" smtClean="0"/>
              <a:t>, </a:t>
            </a:r>
            <a:r>
              <a:rPr lang="en-US" b="1" dirty="0" err="1" smtClean="0"/>
              <a:t>P50</a:t>
            </a:r>
            <a:endParaRPr lang="en-US" b="1" dirty="0"/>
          </a:p>
        </p:txBody>
      </p:sp>
      <p:grpSp>
        <p:nvGrpSpPr>
          <p:cNvPr id="62" name="Group 28" title="&quot;&quot;"/>
          <p:cNvGrpSpPr/>
          <p:nvPr/>
        </p:nvGrpSpPr>
        <p:grpSpPr>
          <a:xfrm>
            <a:off x="2133601" y="2565401"/>
            <a:ext cx="3151789" cy="3514153"/>
            <a:chOff x="2500721" y="2029303"/>
            <a:chExt cx="3151789" cy="3514153"/>
          </a:xfrm>
        </p:grpSpPr>
        <p:cxnSp>
          <p:nvCxnSpPr>
            <p:cNvPr id="63" name="Elbow Connector 87"/>
            <p:cNvCxnSpPr>
              <a:endCxn id="69" idx="3"/>
            </p:cNvCxnSpPr>
            <p:nvPr/>
          </p:nvCxnSpPr>
          <p:spPr bwMode="auto">
            <a:xfrm rot="5400000">
              <a:off x="3959406" y="3267834"/>
              <a:ext cx="2931636" cy="454573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5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67" name="Round Same Side Corner Rectangle 66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 68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66" name="Picture 91" title="&quot;&quot;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54" title="Core 1 Subaward Budget with organization D"/>
          <p:cNvGrpSpPr/>
          <p:nvPr/>
        </p:nvGrpSpPr>
        <p:grpSpPr>
          <a:xfrm>
            <a:off x="3166166" y="3970339"/>
            <a:ext cx="1632433" cy="685888"/>
            <a:chOff x="3544377" y="3666846"/>
            <a:chExt cx="1632433" cy="906460"/>
          </a:xfrm>
        </p:grpSpPr>
        <p:cxnSp>
          <p:nvCxnSpPr>
            <p:cNvPr id="72" name="Elbow Connector 71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3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74" name="Round Same Side Corner Rectangle 73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grpSp>
        <p:nvGrpSpPr>
          <p:cNvPr id="76" name="Group 54" title="Core 1 Subaward Budget with organization D"/>
          <p:cNvGrpSpPr/>
          <p:nvPr/>
        </p:nvGrpSpPr>
        <p:grpSpPr>
          <a:xfrm>
            <a:off x="3168167" y="6019712"/>
            <a:ext cx="1632433" cy="685888"/>
            <a:chOff x="3544377" y="3666846"/>
            <a:chExt cx="1632433" cy="906460"/>
          </a:xfrm>
        </p:grpSpPr>
        <p:cxnSp>
          <p:nvCxnSpPr>
            <p:cNvPr id="77" name="Elbow Connector 76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79" name="Round Same Side Corner Rectangle 78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</a:t>
                </a:r>
              </a:p>
            </p:txBody>
          </p:sp>
        </p:grpSp>
      </p:grpSp>
      <p:grpSp>
        <p:nvGrpSpPr>
          <p:cNvPr id="14" name="Group 13" title="Overall component"/>
          <p:cNvGrpSpPr/>
          <p:nvPr/>
        </p:nvGrpSpPr>
        <p:grpSpPr>
          <a:xfrm>
            <a:off x="1944560" y="767989"/>
            <a:ext cx="5446840" cy="3194411"/>
            <a:chOff x="1865687" y="867815"/>
            <a:chExt cx="5446840" cy="3194411"/>
          </a:xfrm>
        </p:grpSpPr>
        <p:sp>
          <p:nvSpPr>
            <p:cNvPr id="90" name="Rounded Rectangle 89"/>
            <p:cNvSpPr/>
            <p:nvPr/>
          </p:nvSpPr>
          <p:spPr>
            <a:xfrm>
              <a:off x="2264343" y="867815"/>
              <a:ext cx="4210048" cy="1325562"/>
            </a:xfrm>
            <a:prstGeom prst="roundRect">
              <a:avLst/>
            </a:prstGeom>
            <a:solidFill>
              <a:srgbClr val="FFFF99">
                <a:alpha val="25000"/>
              </a:srgbClr>
            </a:solidFill>
            <a:ln w="3492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ular Callout 88" descr="Section IV. Application and Submission Information of NIH FOAs includes important guidance for preparing your application in ASSIST"/>
            <p:cNvSpPr/>
            <p:nvPr/>
          </p:nvSpPr>
          <p:spPr>
            <a:xfrm>
              <a:off x="1865687" y="2690626"/>
              <a:ext cx="5446840" cy="1371600"/>
            </a:xfrm>
            <a:prstGeom prst="wedgeRoundRectCallout">
              <a:avLst>
                <a:gd name="adj1" fmla="val -21450"/>
                <a:gd name="adj2" fmla="val -100330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060"/>
                  </a:solidFill>
                </a:rPr>
                <a:t>Single Overall component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060"/>
                  </a:solidFill>
                </a:rPr>
                <a:t>Provides an overview of the entire 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8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title="Select biosket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63622"/>
            <a:ext cx="8534400" cy="4689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Reconciling </a:t>
            </a:r>
            <a:r>
              <a:rPr lang="en-US" dirty="0" err="1" smtClean="0"/>
              <a:t>Biosketches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649557" y="990600"/>
            <a:ext cx="7844886" cy="762000"/>
          </a:xfrm>
          <a:prstGeom prst="wedgeRoundRectCallout">
            <a:avLst>
              <a:gd name="adj1" fmla="val -18613"/>
              <a:gd name="adj2" fmla="val -5036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</a:rPr>
              <a:t>ASSIST will check to ensure that only one </a:t>
            </a:r>
            <a:r>
              <a:rPr lang="en-US" sz="2400" dirty="0" err="1">
                <a:solidFill>
                  <a:srgbClr val="002060"/>
                </a:solidFill>
              </a:rPr>
              <a:t>biosketch</a:t>
            </a:r>
            <a:r>
              <a:rPr lang="en-US" sz="2400" dirty="0">
                <a:solidFill>
                  <a:srgbClr val="002060"/>
                </a:solidFill>
              </a:rPr>
              <a:t> is included for every Senior/Key </a:t>
            </a:r>
            <a:r>
              <a:rPr lang="en-US" sz="2400" dirty="0" smtClean="0">
                <a:solidFill>
                  <a:srgbClr val="002060"/>
                </a:solidFill>
              </a:rPr>
              <a:t>person in the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Oval 5" title="&quot;&quot;"/>
          <p:cNvSpPr/>
          <p:nvPr/>
        </p:nvSpPr>
        <p:spPr>
          <a:xfrm>
            <a:off x="6324600" y="3276600"/>
            <a:ext cx="2282925" cy="107452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735336" y="5334000"/>
            <a:ext cx="6947750" cy="1143000"/>
          </a:xfrm>
          <a:prstGeom prst="wedgeRoundRectCallout">
            <a:avLst>
              <a:gd name="adj1" fmla="val 24213"/>
              <a:gd name="adj2" fmla="val -10496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If a biosketch is already included for any </a:t>
            </a:r>
            <a:r>
              <a:rPr lang="en-US" sz="2400" dirty="0" err="1" smtClean="0">
                <a:solidFill>
                  <a:srgbClr val="002060"/>
                </a:solidFill>
              </a:rPr>
              <a:t>Sr</a:t>
            </a:r>
            <a:r>
              <a:rPr lang="en-US" sz="2400" dirty="0" smtClean="0">
                <a:solidFill>
                  <a:srgbClr val="002060"/>
                </a:solidFill>
              </a:rPr>
              <a:t>/Key,  you will have the option to view each biosketch and select the one you wish to keep.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2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67150"/>
            <a:ext cx="1905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The Status in the Component Information screen shows as final." title="finalizing components"/>
          <p:cNvGrpSpPr/>
          <p:nvPr/>
        </p:nvGrpSpPr>
        <p:grpSpPr>
          <a:xfrm>
            <a:off x="914400" y="990600"/>
            <a:ext cx="7086600" cy="5468814"/>
            <a:chOff x="914400" y="990600"/>
            <a:chExt cx="7086600" cy="5468814"/>
          </a:xfrm>
        </p:grpSpPr>
        <p:pic>
          <p:nvPicPr>
            <p:cNvPr id="17410" name="Picture 2" title="&quot;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75" y="990600"/>
              <a:ext cx="6981825" cy="54688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5334000" y="4232425"/>
              <a:ext cx="609600" cy="412540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14400" y="5867400"/>
              <a:ext cx="1524000" cy="592014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Component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429000" y="4953000"/>
            <a:ext cx="5029200" cy="1219200"/>
          </a:xfrm>
          <a:prstGeom prst="wedgeRoundRectCallout">
            <a:avLst>
              <a:gd name="adj1" fmla="val -10259"/>
              <a:gd name="adj2" fmla="val -8313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 smtClean="0">
                <a:solidFill>
                  <a:srgbClr val="002060"/>
                </a:solidFill>
              </a:rPr>
              <a:t>After all biosketch issues are reconciled, the component status is set to </a:t>
            </a:r>
            <a:r>
              <a:rPr lang="en-US" sz="2400" b="1" dirty="0" smtClean="0">
                <a:solidFill>
                  <a:srgbClr val="002060"/>
                </a:solidFill>
              </a:rPr>
              <a:t>Final.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title="Display Component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839980" cy="52229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Component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685800" y="2130319"/>
            <a:ext cx="1752600" cy="41254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8600" y="883655"/>
            <a:ext cx="8686800" cy="487946"/>
          </a:xfrm>
          <a:prstGeom prst="wedgeRoundRectCallout">
            <a:avLst>
              <a:gd name="adj1" fmla="val 10744"/>
              <a:gd name="adj2" fmla="val -4870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Provides all application/component status on a single screen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title="display component status screen showing all components final and the application in work in progress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914400"/>
            <a:ext cx="8534400" cy="579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3505200" y="3654212"/>
            <a:ext cx="1066800" cy="289898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2362200" y="2514600"/>
            <a:ext cx="1219200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Application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5257800" y="2819400"/>
            <a:ext cx="3429000" cy="2971800"/>
          </a:xfrm>
          <a:prstGeom prst="wedgeRoundRectCallout">
            <a:avLst>
              <a:gd name="adj1" fmla="val -101310"/>
              <a:gd name="adj2" fmla="val -4679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Although the Status is set to </a:t>
            </a:r>
            <a:r>
              <a:rPr lang="en-US" sz="2400" b="1" dirty="0" smtClean="0">
                <a:solidFill>
                  <a:srgbClr val="002060"/>
                </a:solidFill>
              </a:rPr>
              <a:t>Final </a:t>
            </a:r>
            <a:r>
              <a:rPr lang="en-US" sz="2400" dirty="0" smtClean="0">
                <a:solidFill>
                  <a:srgbClr val="002060"/>
                </a:solidFill>
              </a:rPr>
              <a:t>for each component, the Application Information still shows a Status of </a:t>
            </a:r>
            <a:r>
              <a:rPr lang="en-US" sz="2400" b="1" dirty="0" smtClean="0">
                <a:solidFill>
                  <a:srgbClr val="002060"/>
                </a:solidFill>
              </a:rPr>
              <a:t>Work in Progress.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Status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400" b="1" dirty="0" smtClean="0"/>
              <a:t>Work In Progress </a:t>
            </a:r>
            <a:r>
              <a:rPr lang="en-US" sz="2400" dirty="0" smtClean="0"/>
              <a:t>– Allows editing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/>
              <a:t>All Components Final </a:t>
            </a:r>
            <a:r>
              <a:rPr lang="en-US" sz="2400" dirty="0" smtClean="0"/>
              <a:t>– Can only be updated once each component status is Final</a:t>
            </a: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400" b="1" dirty="0" smtClean="0"/>
              <a:t>Ready for Submission </a:t>
            </a:r>
            <a:r>
              <a:rPr lang="en-US" sz="2400" dirty="0" smtClean="0"/>
              <a:t>– Before status is changed, the system does a final validation check on your application 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Submitted </a:t>
            </a:r>
            <a:r>
              <a:rPr lang="en-US" sz="2400" dirty="0"/>
              <a:t>– Automatically set after submitting to Grants.gov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457200" y="4419600"/>
            <a:ext cx="8229600" cy="1372641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Before changing your Submission Status, you may want to take another look at your application since you need to be in Work In Progress status to make any changes.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title="Validate Ap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" y="1295400"/>
            <a:ext cx="7853363" cy="20666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Validate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1506" name="Picture 2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57" y="3758159"/>
            <a:ext cx="5181600" cy="2637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12" title="&quot;&quot;"/>
          <p:cNvSpPr/>
          <p:nvPr/>
        </p:nvSpPr>
        <p:spPr>
          <a:xfrm>
            <a:off x="2516983" y="5992057"/>
            <a:ext cx="2369389" cy="45307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 title="&quot;&quot;"/>
          <p:cNvCxnSpPr>
            <a:stCxn id="14" idx="5"/>
          </p:cNvCxnSpPr>
          <p:nvPr/>
        </p:nvCxnSpPr>
        <p:spPr>
          <a:xfrm>
            <a:off x="2024576" y="2742892"/>
            <a:ext cx="790061" cy="1501739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 title="&quot;&quot;"/>
          <p:cNvSpPr/>
          <p:nvPr/>
        </p:nvSpPr>
        <p:spPr>
          <a:xfrm>
            <a:off x="528638" y="2482729"/>
            <a:ext cx="17526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title="preview applic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4400" cy="2939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 flipV="1">
            <a:off x="533400" y="2362200"/>
            <a:ext cx="1389742" cy="43338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556" name="Picture 4" title="&quot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02" y="4013570"/>
            <a:ext cx="5587213" cy="1787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Oval 11" title="&quot;&quot;"/>
          <p:cNvSpPr/>
          <p:nvPr/>
        </p:nvSpPr>
        <p:spPr>
          <a:xfrm>
            <a:off x="7924800" y="2819400"/>
            <a:ext cx="694871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 title="&quot;&quot;"/>
          <p:cNvCxnSpPr>
            <a:stCxn id="12" idx="4"/>
          </p:cNvCxnSpPr>
          <p:nvPr/>
        </p:nvCxnSpPr>
        <p:spPr>
          <a:xfrm flipH="1">
            <a:off x="7696200" y="3172150"/>
            <a:ext cx="576036" cy="86645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title="&quot;&quot;"/>
          <p:cNvSpPr/>
          <p:nvPr/>
        </p:nvSpPr>
        <p:spPr>
          <a:xfrm>
            <a:off x="4230987" y="3352800"/>
            <a:ext cx="1586006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6381" y="5495245"/>
            <a:ext cx="7743450" cy="1009533"/>
          </a:xfrm>
          <a:prstGeom prst="wedgeRoundRectCallout">
            <a:avLst>
              <a:gd name="adj1" fmla="val 18496"/>
              <a:gd name="adj2" fmla="val -5060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Application preview does not include Cover Letter, PHS Assignment Request Form or Appendices which are maintained separately post-submission.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look?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828800" y="1676400"/>
            <a:ext cx="5791200" cy="2667000"/>
          </a:xfrm>
          <a:prstGeom prst="wedgeRoundRectCallout">
            <a:avLst>
              <a:gd name="adj1" fmla="val -49727"/>
              <a:gd name="adj2" fmla="val -142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If you like what you see, then it’s time to run through your internal approval process and take the final steps to prepare for submission.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title="application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23950"/>
            <a:ext cx="8434572" cy="506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/>
          <p:nvPr/>
        </p:nvSpPr>
        <p:spPr>
          <a:xfrm>
            <a:off x="2514884" y="1219200"/>
            <a:ext cx="2895316" cy="47456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Components Final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7172" name="Picture 4" title="update submission status pop-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46" y="2570161"/>
            <a:ext cx="4081463" cy="3586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Oval 9" title="&quot;&quot;"/>
          <p:cNvSpPr/>
          <p:nvPr/>
        </p:nvSpPr>
        <p:spPr>
          <a:xfrm>
            <a:off x="3962400" y="3540202"/>
            <a:ext cx="1288842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410700" y="3803162"/>
            <a:ext cx="1817914" cy="41254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Arrow Connector 11" title="&quot;&quot;"/>
          <p:cNvCxnSpPr>
            <a:stCxn id="8" idx="5"/>
          </p:cNvCxnSpPr>
          <p:nvPr/>
        </p:nvCxnSpPr>
        <p:spPr>
          <a:xfrm>
            <a:off x="1962387" y="4155287"/>
            <a:ext cx="704613" cy="41671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ular Callout 4"/>
          <p:cNvSpPr/>
          <p:nvPr/>
        </p:nvSpPr>
        <p:spPr>
          <a:xfrm>
            <a:off x="5464895" y="914400"/>
            <a:ext cx="3526705" cy="2220222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You can prepare your application for submission once the status for all individual components has been set to </a:t>
            </a:r>
            <a:r>
              <a:rPr lang="en-US" sz="2400" b="1" dirty="0" smtClean="0">
                <a:solidFill>
                  <a:srgbClr val="002060"/>
                </a:solidFill>
              </a:rPr>
              <a:t>Final.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717842" y="4273327"/>
            <a:ext cx="3397931" cy="1136873"/>
          </a:xfrm>
          <a:prstGeom prst="wedgeRoundRectCallout">
            <a:avLst>
              <a:gd name="adj1" fmla="val -42450"/>
              <a:gd name="adj2" fmla="val -864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Set </a:t>
            </a:r>
            <a:r>
              <a:rPr lang="en-US" sz="2400" dirty="0">
                <a:solidFill>
                  <a:srgbClr val="002060"/>
                </a:solidFill>
              </a:rPr>
              <a:t>the application status to </a:t>
            </a:r>
            <a:r>
              <a:rPr lang="en-US" sz="2400" b="1" dirty="0">
                <a:solidFill>
                  <a:srgbClr val="002060"/>
                </a:solidFill>
              </a:rPr>
              <a:t>All Components </a:t>
            </a:r>
            <a:r>
              <a:rPr lang="en-US" sz="2400" b="1" dirty="0" smtClean="0">
                <a:solidFill>
                  <a:srgbClr val="002060"/>
                </a:solidFill>
              </a:rPr>
              <a:t>Final.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title="application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2" y="1600200"/>
            <a:ext cx="8507818" cy="4937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for Submission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609600" y="838200"/>
            <a:ext cx="8048172" cy="849779"/>
          </a:xfrm>
          <a:prstGeom prst="wedgeRoundRectCallout">
            <a:avLst>
              <a:gd name="adj1" fmla="val -49727"/>
              <a:gd name="adj2" fmla="val -142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Once all internal reviews are complete, update the application status to </a:t>
            </a:r>
            <a:r>
              <a:rPr lang="en-US" sz="2400" b="1" dirty="0" smtClean="0">
                <a:solidFill>
                  <a:srgbClr val="002060"/>
                </a:solidFill>
              </a:rPr>
              <a:t>Ready for Submission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title="update submission status pop-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26" y="2971800"/>
            <a:ext cx="3960813" cy="3452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381000" y="4191000"/>
            <a:ext cx="2075542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4343400" y="3886200"/>
            <a:ext cx="11430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Arrow Connector 8" title="&quot;&quot;"/>
          <p:cNvCxnSpPr>
            <a:stCxn id="5" idx="6"/>
          </p:cNvCxnSpPr>
          <p:nvPr/>
        </p:nvCxnSpPr>
        <p:spPr>
          <a:xfrm>
            <a:off x="2456542" y="4367375"/>
            <a:ext cx="515258" cy="52225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Application: Component Types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28" title="&quot;&quot;"/>
          <p:cNvGrpSpPr/>
          <p:nvPr/>
        </p:nvGrpSpPr>
        <p:grpSpPr>
          <a:xfrm>
            <a:off x="2133601" y="2565401"/>
            <a:ext cx="3151789" cy="3514153"/>
            <a:chOff x="2500721" y="2029303"/>
            <a:chExt cx="3151789" cy="3514153"/>
          </a:xfrm>
        </p:grpSpPr>
        <p:cxnSp>
          <p:nvCxnSpPr>
            <p:cNvPr id="63" name="Elbow Connector 87"/>
            <p:cNvCxnSpPr>
              <a:endCxn id="69" idx="3"/>
            </p:cNvCxnSpPr>
            <p:nvPr/>
          </p:nvCxnSpPr>
          <p:spPr bwMode="auto">
            <a:xfrm rot="5400000">
              <a:off x="3959406" y="3267834"/>
              <a:ext cx="2931636" cy="454573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5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67" name="Round Same Side Corner Rectangle 66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 68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66" name="Picture 91" title="&quot;&quot;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54" title="Core 1 Subaward Budget with organization D"/>
          <p:cNvGrpSpPr/>
          <p:nvPr/>
        </p:nvGrpSpPr>
        <p:grpSpPr>
          <a:xfrm>
            <a:off x="3166166" y="3970339"/>
            <a:ext cx="1632433" cy="685888"/>
            <a:chOff x="3544377" y="3666846"/>
            <a:chExt cx="1632433" cy="906460"/>
          </a:xfrm>
        </p:grpSpPr>
        <p:cxnSp>
          <p:nvCxnSpPr>
            <p:cNvPr id="72" name="Elbow Connector 71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3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74" name="Round Same Side Corner Rectangle 73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grpSp>
        <p:nvGrpSpPr>
          <p:cNvPr id="76" name="Group 54" title="Core 1 Subaward Budget with organization D"/>
          <p:cNvGrpSpPr/>
          <p:nvPr/>
        </p:nvGrpSpPr>
        <p:grpSpPr>
          <a:xfrm>
            <a:off x="3168167" y="6019712"/>
            <a:ext cx="1632433" cy="685888"/>
            <a:chOff x="3544377" y="3666846"/>
            <a:chExt cx="1632433" cy="906460"/>
          </a:xfrm>
        </p:grpSpPr>
        <p:cxnSp>
          <p:nvCxnSpPr>
            <p:cNvPr id="77" name="Elbow Connector 76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79" name="Round Same Side Corner Rectangle 78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</a:t>
                </a:r>
              </a:p>
            </p:txBody>
          </p:sp>
        </p:grpSp>
      </p:grpSp>
      <p:grpSp>
        <p:nvGrpSpPr>
          <p:cNvPr id="15" name="Group 14" title="component types are designated in the FOA and vary between FOAs"/>
          <p:cNvGrpSpPr/>
          <p:nvPr/>
        </p:nvGrpSpPr>
        <p:grpSpPr>
          <a:xfrm>
            <a:off x="159909" y="2045809"/>
            <a:ext cx="8811432" cy="3516791"/>
            <a:chOff x="180168" y="2057400"/>
            <a:chExt cx="8811432" cy="3516791"/>
          </a:xfrm>
        </p:grpSpPr>
        <p:sp>
          <p:nvSpPr>
            <p:cNvPr id="14" name="Rounded Rectangle 13"/>
            <p:cNvSpPr/>
            <p:nvPr/>
          </p:nvSpPr>
          <p:spPr>
            <a:xfrm>
              <a:off x="180168" y="2057400"/>
              <a:ext cx="8811432" cy="711198"/>
            </a:xfrm>
            <a:prstGeom prst="roundRect">
              <a:avLst/>
            </a:prstGeom>
            <a:solidFill>
              <a:srgbClr val="FFFF99">
                <a:alpha val="25000"/>
              </a:srgbClr>
            </a:solidFill>
            <a:ln w="3492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ular Callout 60" descr="Section IV. Application and Submission Information of NIH FOAs includes important guidance for preparing your application in ASSIST"/>
            <p:cNvSpPr/>
            <p:nvPr/>
          </p:nvSpPr>
          <p:spPr>
            <a:xfrm>
              <a:off x="1156879" y="3238983"/>
              <a:ext cx="7315200" cy="2335208"/>
            </a:xfrm>
            <a:prstGeom prst="wedgeRoundRectCallout">
              <a:avLst>
                <a:gd name="adj1" fmla="val -22184"/>
                <a:gd name="adj2" fmla="val -76014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Some number of additional </a:t>
              </a:r>
              <a:r>
                <a:rPr lang="en-US" sz="2400" b="1" dirty="0">
                  <a:solidFill>
                    <a:srgbClr val="002060"/>
                  </a:solidFill>
                </a:rPr>
                <a:t>component types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060"/>
                  </a:solidFill>
                </a:rPr>
                <a:t>Component types </a:t>
              </a:r>
              <a:r>
                <a:rPr lang="en-US" sz="2400" dirty="0" smtClean="0">
                  <a:solidFill>
                    <a:srgbClr val="002060"/>
                  </a:solidFill>
                </a:rPr>
                <a:t>vary </a:t>
              </a:r>
              <a:r>
                <a:rPr lang="en-US" sz="2400" dirty="0">
                  <a:solidFill>
                    <a:srgbClr val="002060"/>
                  </a:solidFill>
                </a:rPr>
                <a:t>by opportunity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2060"/>
                  </a:solidFill>
                </a:rPr>
                <a:t>Funding opportunity announcements indicate </a:t>
              </a:r>
              <a:r>
                <a:rPr lang="en-US" sz="2400" dirty="0">
                  <a:solidFill>
                    <a:srgbClr val="002060"/>
                  </a:solidFill>
                </a:rPr>
                <a:t>the types of components expected in a responsive 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6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Check for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5" name="Picture 4" title="validation check at submission - pop-up if errors are f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981200"/>
            <a:ext cx="4505325" cy="39624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81000" y="914401"/>
            <a:ext cx="8458200" cy="990600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Before an application </a:t>
            </a:r>
            <a:r>
              <a:rPr lang="en-US" sz="2400" dirty="0" smtClean="0">
                <a:solidFill>
                  <a:srgbClr val="002060"/>
                </a:solidFill>
              </a:rPr>
              <a:t>is changed to Ready for Submission status, </a:t>
            </a:r>
            <a:r>
              <a:rPr lang="en-US" sz="2400" dirty="0">
                <a:solidFill>
                  <a:srgbClr val="002060"/>
                </a:solidFill>
              </a:rPr>
              <a:t>it must pass </a:t>
            </a:r>
            <a:r>
              <a:rPr lang="en-US" sz="2400" dirty="0" smtClean="0">
                <a:solidFill>
                  <a:srgbClr val="002060"/>
                </a:solidFill>
              </a:rPr>
              <a:t>validations (Warnings are OK).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2590800"/>
            <a:ext cx="21431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Submit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Callout 7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ight Arrow Callout 8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Callout 9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1A2D61"/>
          </a:solidFill>
          <a:ln w="25400" cap="flat" cmpd="sng" algn="ctr">
            <a:solidFill>
              <a:srgbClr val="1A2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81400"/>
            <a:ext cx="2819400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On-time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315200" cy="480060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Error-free submission must be made by 5:00 p.m. local time (of submitting organization) on due date </a:t>
            </a:r>
          </a:p>
          <a:p>
            <a:pPr lvl="1"/>
            <a:r>
              <a:rPr lang="en-US" dirty="0" smtClean="0"/>
              <a:t>It takes time to prepare your application for submission </a:t>
            </a:r>
          </a:p>
          <a:p>
            <a:pPr lvl="1"/>
            <a:r>
              <a:rPr lang="en-US" dirty="0" smtClean="0"/>
              <a:t>Submit early (days, not minutes) </a:t>
            </a:r>
            <a:br>
              <a:rPr lang="en-US" dirty="0" smtClean="0"/>
            </a:br>
            <a:r>
              <a:rPr lang="en-US" dirty="0" smtClean="0"/>
              <a:t>to have time to address any </a:t>
            </a:r>
            <a:br>
              <a:rPr lang="en-US" dirty="0" smtClean="0"/>
            </a:br>
            <a:r>
              <a:rPr lang="en-US" dirty="0" smtClean="0"/>
              <a:t>unforeseen issues and to view</a:t>
            </a:r>
            <a:br>
              <a:rPr lang="en-US" dirty="0" smtClean="0"/>
            </a:br>
            <a:r>
              <a:rPr lang="en-US" dirty="0" smtClean="0"/>
              <a:t>your assembled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124200"/>
            <a:ext cx="1905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title="application information showing ready for submiss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3" y="1516744"/>
            <a:ext cx="8053657" cy="4974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6553200" y="5998040"/>
            <a:ext cx="137159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5257800" y="5976281"/>
            <a:ext cx="12954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 title="&quot;&quot;"/>
          <p:cNvSpPr/>
          <p:nvPr/>
        </p:nvSpPr>
        <p:spPr>
          <a:xfrm>
            <a:off x="7162799" y="1516744"/>
            <a:ext cx="1523999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Your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019800" y="3715390"/>
            <a:ext cx="2666999" cy="1880133"/>
          </a:xfrm>
          <a:prstGeom prst="wedgeRoundRectCallout">
            <a:avLst>
              <a:gd name="adj1" fmla="val -41543"/>
              <a:gd name="adj2" fmla="val 6708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Application Status must be set to </a:t>
            </a:r>
            <a:r>
              <a:rPr lang="en-US" sz="2400" b="1" dirty="0" smtClean="0">
                <a:solidFill>
                  <a:srgbClr val="002060"/>
                </a:solidFill>
              </a:rPr>
              <a:t>Ready for Submission.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5185" y="1005103"/>
            <a:ext cx="6781800" cy="1371600"/>
          </a:xfrm>
          <a:prstGeom prst="wedgeRoundRectCallout">
            <a:avLst>
              <a:gd name="adj1" fmla="val 56024"/>
              <a:gd name="adj2" fmla="val -66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Must be a Signing </a:t>
            </a:r>
            <a:r>
              <a:rPr lang="en-US" sz="2400" dirty="0">
                <a:solidFill>
                  <a:srgbClr val="002060"/>
                </a:solidFill>
              </a:rPr>
              <a:t>Official </a:t>
            </a:r>
            <a:r>
              <a:rPr lang="en-US" sz="2400" dirty="0" smtClean="0">
                <a:solidFill>
                  <a:srgbClr val="002060"/>
                </a:solidFill>
              </a:rPr>
              <a:t>(SO) in eRA Commons and an </a:t>
            </a:r>
            <a:r>
              <a:rPr lang="en-US" sz="2400" dirty="0">
                <a:solidFill>
                  <a:srgbClr val="002060"/>
                </a:solidFill>
              </a:rPr>
              <a:t>Authorized Organizational Representative (AOR</a:t>
            </a:r>
            <a:r>
              <a:rPr lang="en-US" sz="2400" dirty="0" smtClean="0">
                <a:solidFill>
                  <a:srgbClr val="002060"/>
                </a:solidFill>
              </a:rPr>
              <a:t>) in Grants.gov to submit.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1600200"/>
            <a:ext cx="4333875" cy="253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 title="Message appears at top of screen indicating application has been sent to Grants.g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0" y="3042443"/>
            <a:ext cx="5822157" cy="3363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Interfacing with Grants.gov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546305" y="4828541"/>
            <a:ext cx="3952858" cy="1111761"/>
          </a:xfrm>
          <a:prstGeom prst="wedgeRoundRectCallout">
            <a:avLst>
              <a:gd name="adj1" fmla="val -26108"/>
              <a:gd name="adj2" fmla="val -9137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Message will appear indicating the application was sent to Grants.gov.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7" name="Straight Arrow Connector 6" title="&quot;&quot;"/>
          <p:cNvCxnSpPr>
            <a:stCxn id="8" idx="6"/>
          </p:cNvCxnSpPr>
          <p:nvPr/>
        </p:nvCxnSpPr>
        <p:spPr>
          <a:xfrm>
            <a:off x="2667001" y="3378880"/>
            <a:ext cx="380999" cy="35771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 title="&quot;&quot;"/>
          <p:cNvSpPr/>
          <p:nvPr/>
        </p:nvSpPr>
        <p:spPr>
          <a:xfrm>
            <a:off x="1600201" y="3204720"/>
            <a:ext cx="10668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33400" y="990601"/>
            <a:ext cx="8001000" cy="533400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Applications are submitted from ASSIST to Grants.gov.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12956" y="4399283"/>
            <a:ext cx="2590799" cy="1970278"/>
          </a:xfrm>
          <a:prstGeom prst="wedgeRoundRectCallout">
            <a:avLst>
              <a:gd name="adj1" fmla="val 26799"/>
              <a:gd name="adj2" fmla="val -8182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Enter your Grants.gov AOR credentials and click </a:t>
            </a:r>
            <a:r>
              <a:rPr lang="en-US" sz="2400" b="1" dirty="0" smtClean="0">
                <a:solidFill>
                  <a:srgbClr val="002060"/>
                </a:solidFill>
              </a:rPr>
              <a:t>Enter.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 title="&quot;&quot;"/>
          <p:cNvSpPr/>
          <p:nvPr/>
        </p:nvSpPr>
        <p:spPr>
          <a:xfrm>
            <a:off x="2857500" y="3792018"/>
            <a:ext cx="6057900" cy="62104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Track Your Application</a:t>
            </a:r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14800"/>
            <a:ext cx="2453987" cy="2147240"/>
          </a:xfrm>
          <a:prstGeom prst="rect">
            <a:avLst/>
          </a:prstGeom>
        </p:spPr>
      </p:pic>
      <p:sp>
        <p:nvSpPr>
          <p:cNvPr id="22" name="Right Arrow Callout 21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ight Arrow Callout 22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ight Arrow Callout 23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Arrow Callout 24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rgbClr val="F0F3FB">
              <a:lumMod val="25000"/>
            </a:srgbClr>
          </a:solidFill>
          <a:ln w="25400" cap="flat" cmpd="sng" algn="ctr">
            <a:solidFill>
              <a:srgbClr val="F0F3FB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ASSIST sends LOTS of notifications to help you track your </a:t>
            </a:r>
            <a:r>
              <a:rPr lang="en-US" sz="2800" dirty="0" smtClean="0"/>
              <a:t>application</a:t>
            </a:r>
            <a:br>
              <a:rPr lang="en-US" sz="2800" dirty="0" smtClean="0"/>
            </a:b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Change in the works to allow you to control whether a notifications is sent when </a:t>
            </a:r>
            <a:r>
              <a:rPr lang="en-US" sz="2800" dirty="0" smtClean="0"/>
              <a:t>you</a:t>
            </a:r>
          </a:p>
          <a:p>
            <a:pPr marL="0" indent="0">
              <a:buNone/>
              <a:defRPr/>
            </a:pPr>
            <a:endParaRPr lang="en-US" sz="700" dirty="0"/>
          </a:p>
          <a:p>
            <a:pPr lvl="1">
              <a:defRPr/>
            </a:pPr>
            <a:r>
              <a:rPr lang="en-US" sz="2400" dirty="0"/>
              <a:t>Assign access to complex applications</a:t>
            </a:r>
          </a:p>
          <a:p>
            <a:pPr lvl="1">
              <a:defRPr/>
            </a:pPr>
            <a:r>
              <a:rPr lang="en-US" sz="2400" dirty="0"/>
              <a:t>Modify access to complex applications</a:t>
            </a:r>
          </a:p>
          <a:p>
            <a:pPr lvl="1">
              <a:defRPr/>
            </a:pPr>
            <a:r>
              <a:rPr lang="en-US" sz="2400" dirty="0"/>
              <a:t>Designate a PD/PI on a complex application</a:t>
            </a:r>
          </a:p>
          <a:p>
            <a:pPr lvl="1">
              <a:defRPr/>
            </a:pPr>
            <a:r>
              <a:rPr lang="en-US" sz="2400" dirty="0"/>
              <a:t>Change component status</a:t>
            </a:r>
          </a:p>
          <a:p>
            <a:pPr lvl="1">
              <a:defRPr/>
            </a:pPr>
            <a:r>
              <a:rPr lang="en-US" sz="2400" dirty="0"/>
              <a:t>Change submission status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6705" y="5893817"/>
            <a:ext cx="8530590" cy="677102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Check out this resource: 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  <a:hlinkClick r:id="rId2" tooltip="ASSIST notifications"/>
              </a:rPr>
              <a:t>http://grants.nih.gov/grants/electronicreceipt/files/ASSIST_eNotifications.pdf </a:t>
            </a:r>
            <a:endParaRPr lang="en-US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953" y="39624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8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Submission Status - ASSIST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ASSIST provides the ability to track both Grants.gov and NIH status</a:t>
            </a:r>
            <a:endParaRPr lang="en-US" sz="3600" dirty="0"/>
          </a:p>
          <a:p>
            <a:pPr lvl="1"/>
            <a:r>
              <a:rPr lang="en-US" sz="3200" dirty="0" smtClean="0"/>
              <a:t>Links to the eRA Commons Detailed Status Information to view your assembled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10000"/>
            <a:ext cx="2808732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title="View Submission Status Details link from Application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3596"/>
            <a:ext cx="8001000" cy="462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4454156" y="5867400"/>
            <a:ext cx="25908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304800" y="1773596"/>
            <a:ext cx="3352800" cy="58860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Submission Status Details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68154" y="914400"/>
            <a:ext cx="6981825" cy="811349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After submitting to Grants.gov, submission status can be tracked in ASSIST.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410200" y="5029200"/>
            <a:ext cx="3657600" cy="750137"/>
          </a:xfrm>
          <a:prstGeom prst="wedgeRoundRectCallout">
            <a:avLst>
              <a:gd name="adj1" fmla="val -34349"/>
              <a:gd name="adj2" fmla="val 6875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View Submission Status Details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title="Detailed Status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83411"/>
            <a:ext cx="6624637" cy="5404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Submission Status </a:t>
            </a:r>
            <a:r>
              <a:rPr lang="en-US" dirty="0" smtClean="0"/>
              <a:t>Details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2209801" y="4924053"/>
            <a:ext cx="44958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0633" y="1760769"/>
            <a:ext cx="2413956" cy="3337444"/>
          </a:xfrm>
          <a:prstGeom prst="wedgeRoundRectCallout">
            <a:avLst>
              <a:gd name="adj1" fmla="val 61953"/>
              <a:gd name="adj2" fmla="val 3379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You must click </a:t>
            </a:r>
            <a:r>
              <a:rPr lang="en-US" sz="2400" b="1" dirty="0" smtClean="0">
                <a:solidFill>
                  <a:srgbClr val="002060"/>
                </a:solidFill>
              </a:rPr>
              <a:t>Check for Status Updates </a:t>
            </a:r>
            <a:r>
              <a:rPr lang="en-US" sz="2400" dirty="0" smtClean="0">
                <a:solidFill>
                  <a:srgbClr val="002060"/>
                </a:solidFill>
              </a:rPr>
              <a:t>to force ASSIST to poll Grants.gov and NIH for status.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111991" y="5562600"/>
            <a:ext cx="4495800" cy="750137"/>
          </a:xfrm>
          <a:prstGeom prst="wedgeRoundRectCallout">
            <a:avLst>
              <a:gd name="adj1" fmla="val -30459"/>
              <a:gd name="adj2" fmla="val -9557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will indicate if a status change was detected.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2389146" y="4572000"/>
            <a:ext cx="1878053" cy="38217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850063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of screen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Application: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28" title="&quot;&quot;"/>
          <p:cNvGrpSpPr/>
          <p:nvPr/>
        </p:nvGrpSpPr>
        <p:grpSpPr>
          <a:xfrm>
            <a:off x="2133601" y="2565401"/>
            <a:ext cx="3151789" cy="3514153"/>
            <a:chOff x="2500721" y="2029303"/>
            <a:chExt cx="3151789" cy="3514153"/>
          </a:xfrm>
        </p:grpSpPr>
        <p:cxnSp>
          <p:nvCxnSpPr>
            <p:cNvPr id="63" name="Elbow Connector 87"/>
            <p:cNvCxnSpPr>
              <a:endCxn id="69" idx="3"/>
            </p:cNvCxnSpPr>
            <p:nvPr/>
          </p:nvCxnSpPr>
          <p:spPr bwMode="auto">
            <a:xfrm rot="5400000">
              <a:off x="3959406" y="3267834"/>
              <a:ext cx="2931636" cy="454573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5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67" name="Round Same Side Corner Rectangle 66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 68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66" name="Picture 91" title="&quot;&quot;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54" title="Core 1 Subaward Budget with organization D"/>
          <p:cNvGrpSpPr/>
          <p:nvPr/>
        </p:nvGrpSpPr>
        <p:grpSpPr>
          <a:xfrm>
            <a:off x="3166166" y="3970339"/>
            <a:ext cx="1632433" cy="685888"/>
            <a:chOff x="3544377" y="3666846"/>
            <a:chExt cx="1632433" cy="906460"/>
          </a:xfrm>
        </p:grpSpPr>
        <p:cxnSp>
          <p:nvCxnSpPr>
            <p:cNvPr id="72" name="Elbow Connector 71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3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74" name="Round Same Side Corner Rectangle 73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grpSp>
        <p:nvGrpSpPr>
          <p:cNvPr id="76" name="Group 54" title="Core 1 Subaward Budget with organization D"/>
          <p:cNvGrpSpPr/>
          <p:nvPr/>
        </p:nvGrpSpPr>
        <p:grpSpPr>
          <a:xfrm>
            <a:off x="3168167" y="6019712"/>
            <a:ext cx="1632433" cy="685888"/>
            <a:chOff x="3544377" y="3666846"/>
            <a:chExt cx="1632433" cy="906460"/>
          </a:xfrm>
        </p:grpSpPr>
        <p:cxnSp>
          <p:nvCxnSpPr>
            <p:cNvPr id="77" name="Elbow Connector 76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79" name="Round Same Side Corner Rectangle 78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</a:t>
                </a:r>
              </a:p>
            </p:txBody>
          </p:sp>
        </p:grpSp>
      </p:grpSp>
      <p:grpSp>
        <p:nvGrpSpPr>
          <p:cNvPr id="15" name="Group 14" title="each component type includes some number of components"/>
          <p:cNvGrpSpPr/>
          <p:nvPr/>
        </p:nvGrpSpPr>
        <p:grpSpPr>
          <a:xfrm>
            <a:off x="186826" y="2667000"/>
            <a:ext cx="8690611" cy="4106862"/>
            <a:chOff x="227343" y="2666575"/>
            <a:chExt cx="8690611" cy="4106862"/>
          </a:xfrm>
        </p:grpSpPr>
        <p:sp>
          <p:nvSpPr>
            <p:cNvPr id="14" name="Rounded Rectangle 13"/>
            <p:cNvSpPr/>
            <p:nvPr/>
          </p:nvSpPr>
          <p:spPr>
            <a:xfrm>
              <a:off x="5271679" y="2666575"/>
              <a:ext cx="3646275" cy="4106862"/>
            </a:xfrm>
            <a:prstGeom prst="roundRect">
              <a:avLst/>
            </a:prstGeom>
            <a:solidFill>
              <a:srgbClr val="FFFF99">
                <a:alpha val="25000"/>
              </a:srgbClr>
            </a:solidFill>
            <a:ln w="3492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ular Callout 60" descr="Section IV. Application and Submission Information of NIH FOAs includes important guidance for preparing your application in ASSIST"/>
            <p:cNvSpPr/>
            <p:nvPr/>
          </p:nvSpPr>
          <p:spPr>
            <a:xfrm>
              <a:off x="227343" y="2913583"/>
              <a:ext cx="4929360" cy="2582069"/>
            </a:xfrm>
            <a:prstGeom prst="wedgeRoundRectCallout">
              <a:avLst>
                <a:gd name="adj1" fmla="val 59566"/>
                <a:gd name="adj2" fmla="val -25617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Some number of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components</a:t>
              </a:r>
              <a:r>
                <a:rPr lang="en-US" sz="2400" dirty="0" smtClean="0">
                  <a:solidFill>
                    <a:srgbClr val="002060"/>
                  </a:solidFill>
                </a:rPr>
                <a:t> within a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component type</a:t>
              </a:r>
              <a:endParaRPr lang="en-US" sz="2400" b="1" dirty="0">
                <a:solidFill>
                  <a:srgbClr val="002060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2060"/>
                  </a:solidFill>
                </a:rPr>
                <a:t>Announcements indicate the required minimum and/or maximum number of components expected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8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title="detailed status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7822"/>
            <a:ext cx="7172325" cy="5650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Oval 9" title="&quot;&quot;"/>
          <p:cNvSpPr/>
          <p:nvPr/>
        </p:nvSpPr>
        <p:spPr>
          <a:xfrm>
            <a:off x="2641476" y="3995081"/>
            <a:ext cx="2082924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2590800" y="2514600"/>
            <a:ext cx="864734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 title="&quot;&quot;"/>
          <p:cNvSpPr/>
          <p:nvPr/>
        </p:nvSpPr>
        <p:spPr>
          <a:xfrm>
            <a:off x="2564266" y="5486400"/>
            <a:ext cx="891268" cy="228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 title="&quot;&quot;"/>
          <p:cNvSpPr/>
          <p:nvPr/>
        </p:nvSpPr>
        <p:spPr>
          <a:xfrm>
            <a:off x="2590800" y="5257800"/>
            <a:ext cx="762000" cy="228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ASSIST Provides Status in Multiple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5054355" y="1066800"/>
            <a:ext cx="3861045" cy="3777320"/>
          </a:xfrm>
          <a:prstGeom prst="wedgeRoundRectCallout">
            <a:avLst>
              <a:gd name="adj1" fmla="val -50339"/>
              <a:gd name="adj2" fmla="val 2641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ASSIST, Grants.gov and Agency submission status are available.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Grants.gov status of </a:t>
            </a:r>
            <a:r>
              <a:rPr lang="en-US" sz="2400" b="1" dirty="0" smtClean="0">
                <a:solidFill>
                  <a:srgbClr val="002060"/>
                </a:solidFill>
              </a:rPr>
              <a:t>Agency Tracking Number Assigned </a:t>
            </a:r>
            <a:r>
              <a:rPr lang="en-US" sz="2400" dirty="0" smtClean="0">
                <a:solidFill>
                  <a:srgbClr val="002060"/>
                </a:solidFill>
              </a:rPr>
              <a:t>and Agency status of </a:t>
            </a:r>
            <a:r>
              <a:rPr lang="en-US" sz="2400" b="1" dirty="0" smtClean="0">
                <a:solidFill>
                  <a:srgbClr val="002060"/>
                </a:solidFill>
              </a:rPr>
              <a:t>Processed</a:t>
            </a:r>
            <a:r>
              <a:rPr lang="en-US" sz="2400" dirty="0" smtClean="0">
                <a:solidFill>
                  <a:srgbClr val="002060"/>
                </a:solidFill>
              </a:rPr>
              <a:t> is good news!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713767" y="5105400"/>
            <a:ext cx="3861045" cy="1524000"/>
          </a:xfrm>
          <a:prstGeom prst="wedgeRoundRectCallout">
            <a:avLst>
              <a:gd name="adj1" fmla="val -86310"/>
              <a:gd name="adj2" fmla="val -3301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Agency Tracking # </a:t>
            </a:r>
            <a:r>
              <a:rPr lang="en-US" sz="2400" dirty="0" smtClean="0">
                <a:solidFill>
                  <a:srgbClr val="002060"/>
                </a:solidFill>
              </a:rPr>
              <a:t>link brings you to the detailed status screen in eRA Commons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1" grpId="0" animBg="1"/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eRA Commons detailed application status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084227" cy="4953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Viewing Your Application in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6" name="Oval 5" title="&quot;&quot;"/>
          <p:cNvSpPr/>
          <p:nvPr/>
        </p:nvSpPr>
        <p:spPr>
          <a:xfrm>
            <a:off x="2133600" y="4344629"/>
            <a:ext cx="1600200" cy="114177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191000" y="2268230"/>
            <a:ext cx="4762500" cy="4352925"/>
          </a:xfrm>
          <a:prstGeom prst="wedgeRoundRectCallout">
            <a:avLst>
              <a:gd name="adj1" fmla="val -58320"/>
              <a:gd name="adj2" fmla="val 996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eApplication</a:t>
            </a:r>
            <a:r>
              <a:rPr lang="en-US" sz="2400" dirty="0" smtClean="0">
                <a:solidFill>
                  <a:srgbClr val="002060"/>
                </a:solidFill>
              </a:rPr>
              <a:t> is the assembled application image reviewers and staff will see - check it carefully.</a:t>
            </a:r>
          </a:p>
          <a:p>
            <a:endParaRPr lang="en-US" sz="11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You will also want to check the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Cover Letter,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PHS Assignment Request Form, </a:t>
            </a:r>
            <a:r>
              <a:rPr lang="en-US" sz="2000" dirty="0" smtClean="0">
                <a:solidFill>
                  <a:srgbClr val="002060"/>
                </a:solidFill>
              </a:rPr>
              <a:t>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Component Appendices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which are stored separate from the image.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Viewing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3914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Applicants have two (2) business days to view the assembled application image in eRA Commons before it automatically moves forward to NIH staff for further processing.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5036" y="4724400"/>
            <a:ext cx="8534400" cy="5794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cs typeface="Arial" charset="0"/>
              </a:rPr>
              <a:t>If you can’t </a:t>
            </a:r>
            <a:r>
              <a:rPr lang="en-US" sz="3200" b="1" dirty="0">
                <a:solidFill>
                  <a:srgbClr val="A50021"/>
                </a:solidFill>
                <a:cs typeface="Arial" charset="0"/>
              </a:rPr>
              <a:t>VIEW</a:t>
            </a:r>
            <a:r>
              <a:rPr lang="en-US" sz="3200" dirty="0">
                <a:solidFill>
                  <a:srgbClr val="A50021"/>
                </a:solidFill>
                <a:cs typeface="Arial" charset="0"/>
              </a:rPr>
              <a:t> it, we can’t </a:t>
            </a:r>
            <a:r>
              <a:rPr lang="en-US" sz="3200" b="1" dirty="0">
                <a:solidFill>
                  <a:srgbClr val="A50021"/>
                </a:solidFill>
                <a:cs typeface="Arial" charset="0"/>
              </a:rPr>
              <a:t>REVIEW</a:t>
            </a:r>
            <a:r>
              <a:rPr lang="en-US" sz="3200" dirty="0">
                <a:solidFill>
                  <a:srgbClr val="A50021"/>
                </a:solidFill>
                <a:cs typeface="Arial" charset="0"/>
              </a:rPr>
              <a:t> it!</a:t>
            </a:r>
            <a:endParaRPr lang="en-US" dirty="0">
              <a:solidFill>
                <a:srgbClr val="A50021"/>
              </a:solidFill>
              <a:cs typeface="Arial" charset="0"/>
            </a:endParaRP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04" y="3627437"/>
            <a:ext cx="152971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title="screen shot of application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31192"/>
            <a:ext cx="7879976" cy="558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can’t view it – we can’t review it!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5800" y="5842343"/>
            <a:ext cx="8149590" cy="707880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It is your responsibility to carefully review the entire</a:t>
            </a:r>
            <a:br>
              <a:rPr lang="en-US" sz="2000" b="1" dirty="0" smtClean="0">
                <a:solidFill>
                  <a:srgbClr val="C00000"/>
                </a:solidFill>
                <a:cs typeface="Arial" charset="0"/>
              </a:rPr>
            </a:br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 application to ensure it has been processed correctly! </a:t>
            </a:r>
            <a:endParaRPr lang="en-US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5" name="Picture 5" descr="MCj042483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562600"/>
            <a:ext cx="137518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Data Summaries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6146" name="Picture 2" descr="includes components, project title, organization name and contact PD/PI or Project Lead." title="component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4" y="881062"/>
            <a:ext cx="4682785" cy="220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 descr="Includes organization, city, state, country and component id." title="Sites 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4953000" cy="2919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title="Human subjects, clinical trial, stem cell, vertebrate animal summ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7" y="3577571"/>
            <a:ext cx="4817313" cy="2341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 title="key personnel summ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10697"/>
            <a:ext cx="4898725" cy="2113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Application Budget Summaries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3074" name="Picture 2" title="Composit Application Budget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91525" cy="484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457200" y="5943600"/>
            <a:ext cx="8229600" cy="811349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DUNS numbers on budget forms used to differentiate between applicant organization and </a:t>
            </a:r>
            <a:r>
              <a:rPr lang="en-US" sz="2400" dirty="0" err="1" smtClean="0">
                <a:solidFill>
                  <a:srgbClr val="002060"/>
                </a:solidFill>
              </a:rPr>
              <a:t>subaward</a:t>
            </a:r>
            <a:r>
              <a:rPr lang="en-US" sz="2400" dirty="0" smtClean="0">
                <a:solidFill>
                  <a:srgbClr val="002060"/>
                </a:solidFill>
              </a:rPr>
              <a:t> costs.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&amp; Category Budget Summaries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7171" name="Picture 3" title="component budget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914400"/>
            <a:ext cx="6820745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 title="categories budget 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62400"/>
            <a:ext cx="6721566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title="eRA Commons status screen with option to Reject eAp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2" y="2819400"/>
            <a:ext cx="7930116" cy="3614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Rejecting the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88449" y="6553200"/>
            <a:ext cx="1371600" cy="155575"/>
          </a:xfrm>
        </p:spPr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2296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 smtClean="0"/>
              <a:t>SO can Reject application in eRA Commons within viewing window and submit a Changed/Corrected application prior to the due date</a:t>
            </a:r>
          </a:p>
          <a:p>
            <a:r>
              <a:rPr lang="en-US" sz="2400" kern="0" dirty="0" smtClean="0">
                <a:solidFill>
                  <a:srgbClr val="C00000"/>
                </a:solidFill>
              </a:rPr>
              <a:t>Action cannot be done within ASSIST</a:t>
            </a:r>
          </a:p>
        </p:txBody>
      </p:sp>
      <p:sp>
        <p:nvSpPr>
          <p:cNvPr id="6" name="Oval 5" title="&quot;&quot;"/>
          <p:cNvSpPr/>
          <p:nvPr/>
        </p:nvSpPr>
        <p:spPr>
          <a:xfrm>
            <a:off x="7162800" y="6061628"/>
            <a:ext cx="1219200" cy="43132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 title="&quot;&quot;"/>
          <p:cNvSpPr/>
          <p:nvPr/>
        </p:nvSpPr>
        <p:spPr>
          <a:xfrm>
            <a:off x="6781800" y="3124200"/>
            <a:ext cx="1717158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Complete!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If no action is taken to reject the application during the two business day viewing window, the application automatically moves forward to NIH for further processing.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33" y="3352800"/>
            <a:ext cx="3393067" cy="3393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System Issues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4048542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F</a:t>
            </a:r>
            <a:r>
              <a:rPr lang="en-US" sz="2800" dirty="0" smtClean="0">
                <a:solidFill>
                  <a:srgbClr val="002060"/>
                </a:solidFill>
              </a:rPr>
              <a:t>ollow NIH’s standard ‘system issue’ procedure if you run </a:t>
            </a:r>
            <a:r>
              <a:rPr lang="en-US" sz="2800" dirty="0">
                <a:solidFill>
                  <a:srgbClr val="002060"/>
                </a:solidFill>
              </a:rPr>
              <a:t>into </a:t>
            </a:r>
            <a:r>
              <a:rPr lang="en-US" sz="2800" dirty="0" smtClean="0">
                <a:solidFill>
                  <a:srgbClr val="002060"/>
                </a:solidFill>
              </a:rPr>
              <a:t>problems beyond your control that </a:t>
            </a:r>
            <a:r>
              <a:rPr lang="en-US" sz="2800" dirty="0">
                <a:solidFill>
                  <a:srgbClr val="002060"/>
                </a:solidFill>
              </a:rPr>
              <a:t>threaten </a:t>
            </a:r>
            <a:r>
              <a:rPr lang="en-US" sz="2800" dirty="0" smtClean="0">
                <a:solidFill>
                  <a:srgbClr val="002060"/>
                </a:solidFill>
              </a:rPr>
              <a:t>your on-time submission: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grants.nih.gov/grants/ElectronicReceipt/support.htm#guidelines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19225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58" title="&quot;&quot;"/>
          <p:cNvGrpSpPr/>
          <p:nvPr/>
        </p:nvGrpSpPr>
        <p:grpSpPr>
          <a:xfrm>
            <a:off x="696433" y="4495800"/>
            <a:ext cx="1632433" cy="720803"/>
            <a:chOff x="3435965" y="2920644"/>
            <a:chExt cx="1632433" cy="720803"/>
          </a:xfrm>
        </p:grpSpPr>
        <p:sp>
          <p:nvSpPr>
            <p:cNvPr id="76" name="Round Same Side Corner Rectangle 75"/>
            <p:cNvSpPr/>
            <p:nvPr/>
          </p:nvSpPr>
          <p:spPr bwMode="auto">
            <a:xfrm>
              <a:off x="3435965" y="2920644"/>
              <a:ext cx="1632433" cy="221278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err="1" smtClean="0">
                  <a:solidFill>
                    <a:prstClr val="white"/>
                  </a:solidFill>
                </a:rPr>
                <a:t>Subaward</a:t>
              </a:r>
              <a:r>
                <a:rPr lang="en-US" sz="1200" dirty="0" smtClean="0">
                  <a:solidFill>
                    <a:prstClr val="white"/>
                  </a:solidFill>
                </a:rPr>
                <a:t> Budget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3435965" y="3154085"/>
              <a:ext cx="1630864" cy="4873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/>
            <a:lstStyle/>
            <a:p>
              <a:pPr>
                <a:defRPr/>
              </a:pPr>
              <a:r>
                <a:rPr lang="en-US" sz="1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Organization: B</a:t>
              </a:r>
              <a:endPara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 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 title="&quot;&quot;"/>
          <p:cNvCxnSpPr/>
          <p:nvPr/>
        </p:nvCxnSpPr>
        <p:spPr>
          <a:xfrm>
            <a:off x="1545199" y="4283226"/>
            <a:ext cx="785" cy="21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 title="&quot;&quot;"/>
          <p:cNvSpPr/>
          <p:nvPr/>
        </p:nvSpPr>
        <p:spPr>
          <a:xfrm>
            <a:off x="2222106" y="787851"/>
            <a:ext cx="4210048" cy="1325562"/>
          </a:xfrm>
          <a:prstGeom prst="roundRect">
            <a:avLst/>
          </a:prstGeom>
          <a:solidFill>
            <a:srgbClr val="FFFF99">
              <a:alpha val="25000"/>
            </a:srgbClr>
          </a:solidFill>
          <a:ln w="349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 title="&quot;&quot;"/>
          <p:cNvSpPr/>
          <p:nvPr/>
        </p:nvSpPr>
        <p:spPr>
          <a:xfrm>
            <a:off x="332936" y="2673138"/>
            <a:ext cx="2105024" cy="2605389"/>
          </a:xfrm>
          <a:prstGeom prst="roundRect">
            <a:avLst/>
          </a:prstGeom>
          <a:solidFill>
            <a:srgbClr val="FFFF99">
              <a:alpha val="25000"/>
            </a:srgbClr>
          </a:solidFill>
          <a:ln w="349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28" title="&quot;&quot;"/>
          <p:cNvGrpSpPr/>
          <p:nvPr/>
        </p:nvGrpSpPr>
        <p:grpSpPr>
          <a:xfrm>
            <a:off x="2133601" y="2565401"/>
            <a:ext cx="3151789" cy="3514153"/>
            <a:chOff x="2500721" y="2029303"/>
            <a:chExt cx="3151789" cy="3514153"/>
          </a:xfrm>
        </p:grpSpPr>
        <p:cxnSp>
          <p:nvCxnSpPr>
            <p:cNvPr id="90" name="Elbow Connector 87"/>
            <p:cNvCxnSpPr>
              <a:endCxn id="94" idx="3"/>
            </p:cNvCxnSpPr>
            <p:nvPr/>
          </p:nvCxnSpPr>
          <p:spPr bwMode="auto">
            <a:xfrm rot="5400000">
              <a:off x="3959406" y="3267834"/>
              <a:ext cx="2931636" cy="454573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1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93" name="Round Same Side Corner Rectangle 92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92" name="Picture 91" title="&quot;&quo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5" name="Group 54" title="Core 1 Subaward Budget with organization D"/>
          <p:cNvGrpSpPr/>
          <p:nvPr/>
        </p:nvGrpSpPr>
        <p:grpSpPr>
          <a:xfrm>
            <a:off x="3166166" y="3970339"/>
            <a:ext cx="1632433" cy="685888"/>
            <a:chOff x="3544377" y="3666846"/>
            <a:chExt cx="1632433" cy="906460"/>
          </a:xfrm>
        </p:grpSpPr>
        <p:cxnSp>
          <p:nvCxnSpPr>
            <p:cNvPr id="96" name="Elbow Connector 95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7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98" name="Round Same Side Corner Rectangle 97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grpSp>
        <p:nvGrpSpPr>
          <p:cNvPr id="100" name="Group 54" title="Core 1 Subaward Budget with organization D"/>
          <p:cNvGrpSpPr/>
          <p:nvPr/>
        </p:nvGrpSpPr>
        <p:grpSpPr>
          <a:xfrm>
            <a:off x="3168167" y="6019712"/>
            <a:ext cx="1632433" cy="685888"/>
            <a:chOff x="3544377" y="3666846"/>
            <a:chExt cx="1632433" cy="906460"/>
          </a:xfrm>
        </p:grpSpPr>
        <p:cxnSp>
          <p:nvCxnSpPr>
            <p:cNvPr id="101" name="Elbow Connector 100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2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103" name="Round Same Side Corner Rectangle 102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</a:t>
                </a:r>
              </a:p>
            </p:txBody>
          </p:sp>
        </p:grpSp>
      </p:grpSp>
      <p:grpSp>
        <p:nvGrpSpPr>
          <p:cNvPr id="79" name="Group 78" title="component forms"/>
          <p:cNvGrpSpPr/>
          <p:nvPr/>
        </p:nvGrpSpPr>
        <p:grpSpPr>
          <a:xfrm>
            <a:off x="2253324" y="3762464"/>
            <a:ext cx="3456047" cy="3279775"/>
            <a:chOff x="601127" y="4664800"/>
            <a:chExt cx="3456047" cy="3208899"/>
          </a:xfrm>
        </p:grpSpPr>
        <p:sp>
          <p:nvSpPr>
            <p:cNvPr id="80" name="Rounded Rectangular Callout 79"/>
            <p:cNvSpPr/>
            <p:nvPr/>
          </p:nvSpPr>
          <p:spPr>
            <a:xfrm>
              <a:off x="601127" y="4664800"/>
              <a:ext cx="3456047" cy="3208899"/>
            </a:xfrm>
            <a:prstGeom prst="wedgeRoundRectCallout">
              <a:avLst>
                <a:gd name="adj1" fmla="val -56710"/>
                <a:gd name="adj2" fmla="val -39622"/>
                <a:gd name="adj3" fmla="val 16667"/>
              </a:avLst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961341" y="6716176"/>
              <a:ext cx="2869444" cy="965443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371600" y="6810470"/>
              <a:ext cx="1920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“Optional” Forms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90600" y="7101875"/>
              <a:ext cx="29089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R&amp;R </a:t>
              </a:r>
              <a:r>
                <a:rPr lang="en-US" sz="1400" dirty="0" err="1" smtClean="0"/>
                <a:t>Subaward</a:t>
              </a:r>
              <a:r>
                <a:rPr lang="en-US" sz="1400" dirty="0" smtClean="0"/>
                <a:t> Budget</a:t>
              </a:r>
            </a:p>
            <a:p>
              <a:r>
                <a:rPr lang="en-US" sz="1400" dirty="0" smtClean="0"/>
                <a:t>PHS Inclusion Enrollment Report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737279" y="4802119"/>
              <a:ext cx="3021844" cy="200178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85068" y="4789346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Required Forms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50133" y="5106919"/>
              <a:ext cx="290899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SF424 (R&amp;R)</a:t>
              </a:r>
            </a:p>
            <a:p>
              <a:r>
                <a:rPr lang="en-US" sz="1400" dirty="0" smtClean="0"/>
                <a:t>Project/Performance Sites</a:t>
              </a:r>
            </a:p>
            <a:p>
              <a:r>
                <a:rPr lang="en-US" sz="1400" dirty="0" smtClean="0"/>
                <a:t>R&amp;R Other Project Info</a:t>
              </a:r>
            </a:p>
            <a:p>
              <a:r>
                <a:rPr lang="en-US" sz="1400" dirty="0" smtClean="0"/>
                <a:t>R&amp;R Senior/Key Persons</a:t>
              </a:r>
            </a:p>
            <a:p>
              <a:r>
                <a:rPr lang="en-US" sz="1400" dirty="0" smtClean="0"/>
                <a:t>PHS 398 Cover Page Supplement</a:t>
              </a:r>
            </a:p>
            <a:p>
              <a:r>
                <a:rPr lang="en-US" sz="1400" dirty="0" smtClean="0"/>
                <a:t>PHS 398 Research Plan</a:t>
              </a:r>
            </a:p>
            <a:p>
              <a:r>
                <a:rPr lang="en-US" sz="1400" dirty="0" smtClean="0"/>
                <a:t>R&amp;R Budget</a:t>
              </a:r>
              <a:endParaRPr lang="en-US" sz="1400" dirty="0"/>
            </a:p>
          </p:txBody>
        </p:sp>
      </p:grpSp>
      <p:grpSp>
        <p:nvGrpSpPr>
          <p:cNvPr id="14" name="Group 13" title="&quot;&quot;"/>
          <p:cNvGrpSpPr/>
          <p:nvPr/>
        </p:nvGrpSpPr>
        <p:grpSpPr>
          <a:xfrm>
            <a:off x="2209800" y="838200"/>
            <a:ext cx="6641493" cy="3460191"/>
            <a:chOff x="2209800" y="838200"/>
            <a:chExt cx="6641493" cy="3460191"/>
          </a:xfrm>
        </p:grpSpPr>
        <p:grpSp>
          <p:nvGrpSpPr>
            <p:cNvPr id="10" name="Group 9" descr="PD/PIs: Cher D. Money, Ben A. Round&#10;Organization: A&#10;Project Title: Research Center to Cure the Diseases of the World" title="Overall Component"/>
            <p:cNvGrpSpPr/>
            <p:nvPr/>
          </p:nvGrpSpPr>
          <p:grpSpPr>
            <a:xfrm>
              <a:off x="2209800" y="838200"/>
              <a:ext cx="4419600" cy="1447800"/>
              <a:chOff x="2209800" y="838200"/>
              <a:chExt cx="4419600" cy="1447800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2209800" y="838200"/>
                <a:ext cx="3755747" cy="1447800"/>
                <a:chOff x="2209800" y="838200"/>
                <a:chExt cx="3755747" cy="1447800"/>
              </a:xfrm>
            </p:grpSpPr>
            <p:grpSp>
              <p:nvGrpSpPr>
                <p:cNvPr id="24" name="Group 67"/>
                <p:cNvGrpSpPr>
                  <a:grpSpLocks/>
                </p:cNvGrpSpPr>
                <p:nvPr/>
              </p:nvGrpSpPr>
              <p:grpSpPr bwMode="auto">
                <a:xfrm>
                  <a:off x="2897169" y="838200"/>
                  <a:ext cx="3068378" cy="1248099"/>
                  <a:chOff x="533400" y="895350"/>
                  <a:chExt cx="2209800" cy="1733550"/>
                </a:xfrm>
              </p:grpSpPr>
              <p:sp>
                <p:nvSpPr>
                  <p:cNvPr id="26" name="Round Same Side Corner Rectangle 25"/>
                  <p:cNvSpPr/>
                  <p:nvPr/>
                </p:nvSpPr>
                <p:spPr>
                  <a:xfrm>
                    <a:off x="532790" y="895350"/>
                    <a:ext cx="2210410" cy="303669"/>
                  </a:xfrm>
                  <a:prstGeom prst="round2SameRect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1200" dirty="0" smtClean="0">
                        <a:solidFill>
                          <a:prstClr val="white"/>
                        </a:solidFill>
                      </a:rPr>
                      <a:t>Overall Component</a:t>
                    </a:r>
                    <a:endParaRPr lang="en-US" sz="12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532790" y="1218932"/>
                    <a:ext cx="2210410" cy="140882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274320"/>
                  <a:lstStyle/>
                  <a:p>
                    <a:pPr>
                      <a:defRPr/>
                    </a:pPr>
                    <a:r>
                      <a:rPr lang="en-US" sz="1200" b="1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PD/PIs: </a:t>
                    </a:r>
                    <a:r>
                      <a:rPr lang="en-US" sz="120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Cher D. Money, Ben A. Round</a:t>
                    </a:r>
                    <a:r>
                      <a:rPr lang="en-US" sz="1200" b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/>
                    </a:r>
                    <a:br>
                      <a:rPr lang="en-US" sz="1200" b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</a:br>
                    <a:r>
                      <a:rPr lang="en-US" sz="1200" b="1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Organization: </a:t>
                    </a:r>
                    <a:r>
                      <a:rPr lang="en-US" sz="120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A</a:t>
                    </a:r>
                  </a:p>
                  <a:p>
                    <a:pPr>
                      <a:defRPr/>
                    </a:pPr>
                    <a:r>
                      <a:rPr lang="en-US" sz="1200" b="1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Project Title: </a:t>
                    </a:r>
                    <a:r>
                      <a:rPr lang="en-US" sz="120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Research Center to Cure the Diseases of the World</a:t>
                    </a:r>
                    <a:endParaRPr lang="en-US" sz="12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</p:grpSp>
            <p:pic>
              <p:nvPicPr>
                <p:cNvPr id="25" name="Picture 68" title="&quot;&quot;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9800" y="1024187"/>
                  <a:ext cx="1117729" cy="1261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" name="Picture 12" title="&quot;&quot;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2556" y="1046162"/>
                <a:ext cx="1116844" cy="111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" name="Group 59" title="overall component forms"/>
            <p:cNvGrpSpPr/>
            <p:nvPr/>
          </p:nvGrpSpPr>
          <p:grpSpPr>
            <a:xfrm>
              <a:off x="5215842" y="1671295"/>
              <a:ext cx="3635451" cy="2627096"/>
              <a:chOff x="-936111" y="2249703"/>
              <a:chExt cx="3635451" cy="2627096"/>
            </a:xfrm>
          </p:grpSpPr>
          <p:sp>
            <p:nvSpPr>
              <p:cNvPr id="61" name="Rounded Rectangular Callout 60"/>
              <p:cNvSpPr/>
              <p:nvPr/>
            </p:nvSpPr>
            <p:spPr>
              <a:xfrm>
                <a:off x="-936111" y="2249703"/>
                <a:ext cx="3635451" cy="2627096"/>
              </a:xfrm>
              <a:prstGeom prst="wedgeRoundRectCallout">
                <a:avLst>
                  <a:gd name="adj1" fmla="val -63729"/>
                  <a:gd name="adj2" fmla="val -43264"/>
                  <a:gd name="adj3" fmla="val 16667"/>
                </a:avLst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-362541" y="3911021"/>
                <a:ext cx="2869444" cy="890825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91170" y="3987221"/>
                <a:ext cx="1920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“Optional” Forms</a:t>
                </a:r>
                <a:endParaRPr lang="en-US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-325114" y="4278626"/>
                <a:ext cx="29089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PHS Additional Indirect Costs</a:t>
                </a:r>
              </a:p>
              <a:p>
                <a:r>
                  <a:rPr lang="en-US" sz="1400" dirty="0" smtClean="0"/>
                  <a:t>PHS Assignment Request Form</a:t>
                </a:r>
                <a:endParaRPr lang="en-US" sz="1400" dirty="0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-833453" y="2387021"/>
                <a:ext cx="3021844" cy="16764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-285664" y="2374248"/>
                <a:ext cx="18389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Required Forms</a:t>
                </a:r>
                <a:endParaRPr lang="en-US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-720599" y="2691821"/>
                <a:ext cx="29089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SF424 (R&amp;R)</a:t>
                </a:r>
              </a:p>
              <a:p>
                <a:r>
                  <a:rPr lang="en-US" sz="1400" dirty="0" smtClean="0"/>
                  <a:t>Project/Performance Sites</a:t>
                </a:r>
              </a:p>
              <a:p>
                <a:r>
                  <a:rPr lang="en-US" sz="1400" dirty="0" smtClean="0"/>
                  <a:t>R&amp;R Other Project Info</a:t>
                </a:r>
              </a:p>
              <a:p>
                <a:r>
                  <a:rPr lang="en-US" sz="1400" dirty="0" smtClean="0"/>
                  <a:t>R&amp;R Senior/Key Persons</a:t>
                </a:r>
              </a:p>
              <a:p>
                <a:r>
                  <a:rPr lang="en-US" sz="1400" dirty="0" smtClean="0"/>
                  <a:t>PHS 398 Cover Page Supplement</a:t>
                </a:r>
              </a:p>
              <a:p>
                <a:r>
                  <a:rPr lang="en-US" sz="1400" dirty="0" smtClean="0"/>
                  <a:t>PHS 398 Research Plan</a:t>
                </a: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987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Copy of Your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 can easily make a copy of your application to:</a:t>
            </a:r>
          </a:p>
          <a:p>
            <a:pPr lvl="1"/>
            <a:r>
              <a:rPr lang="en-US" dirty="0" smtClean="0"/>
              <a:t>Work on a Resubmission application</a:t>
            </a:r>
          </a:p>
          <a:p>
            <a:pPr lvl="1"/>
            <a:r>
              <a:rPr lang="en-US" dirty="0" smtClean="0"/>
              <a:t>Move data to a different opportunity</a:t>
            </a:r>
          </a:p>
          <a:p>
            <a:pPr lvl="1"/>
            <a:r>
              <a:rPr lang="en-US" dirty="0" smtClean="0"/>
              <a:t>Move data to a different version of forms during a form update (e.g., FORMS-C to D)</a:t>
            </a:r>
          </a:p>
          <a:p>
            <a:pPr lvl="1"/>
            <a:r>
              <a:rPr lang="en-US" dirty="0" smtClean="0"/>
              <a:t>Take a snapshot, before heading in a different direction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5" name="Picture 4" title="Copy Applic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1" y="685800"/>
            <a:ext cx="5945209" cy="6065837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6" name="Oval 5" title="&quot;&quot;"/>
          <p:cNvSpPr/>
          <p:nvPr/>
        </p:nvSpPr>
        <p:spPr>
          <a:xfrm>
            <a:off x="2971800" y="1905000"/>
            <a:ext cx="1371600" cy="609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800600" y="1371600"/>
            <a:ext cx="4114800" cy="594519"/>
          </a:xfrm>
          <a:prstGeom prst="wedgeRoundRectCallout">
            <a:avLst>
              <a:gd name="adj1" fmla="val -73989"/>
              <a:gd name="adj2" fmla="val 6596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target FOA number.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4876800" y="4102475"/>
            <a:ext cx="1016124" cy="24092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291533" y="2975569"/>
            <a:ext cx="2377031" cy="1486297"/>
          </a:xfrm>
          <a:prstGeom prst="wedgeRoundRectCallout">
            <a:avLst>
              <a:gd name="adj1" fmla="val -76789"/>
              <a:gd name="adj2" fmla="val 3520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target component type for each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 title="&quot;&quot;"/>
          <p:cNvSpPr/>
          <p:nvPr/>
        </p:nvSpPr>
        <p:spPr>
          <a:xfrm>
            <a:off x="-11815" y="5865137"/>
            <a:ext cx="3974215" cy="53566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156693" y="5470562"/>
            <a:ext cx="3491491" cy="914400"/>
          </a:xfrm>
          <a:prstGeom prst="wedgeRoundRectCallout">
            <a:avLst>
              <a:gd name="adj1" fmla="val -71356"/>
              <a:gd name="adj2" fmla="val 1510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Check box if you want to copy attachments.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7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ASSISTance</a:t>
            </a:r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02" y="3962400"/>
            <a:ext cx="1831798" cy="311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sample ASSIST online help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84" y="3359549"/>
            <a:ext cx="8520113" cy="259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410" name="Picture 2" title="screen with question mark icon to access online hel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17532"/>
            <a:ext cx="5395912" cy="2789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433204" y="2066905"/>
            <a:ext cx="3084375" cy="1145673"/>
          </a:xfrm>
          <a:prstGeom prst="wedgeRoundRectCallout">
            <a:avLst>
              <a:gd name="adj1" fmla="val -66702"/>
              <a:gd name="adj2" fmla="val 1651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on question mark icon to access ASSIST help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On-line ASSIST Help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6858000" y="3402451"/>
            <a:ext cx="1905000" cy="42303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2281064" y="5589123"/>
            <a:ext cx="1416505" cy="36930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51487" y="6055059"/>
            <a:ext cx="6324600" cy="726741"/>
          </a:xfrm>
          <a:prstGeom prst="wedgeRoundRectCallout">
            <a:avLst>
              <a:gd name="adj1" fmla="val -26877"/>
              <a:gd name="adj2" fmla="val -7272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</a:t>
            </a:r>
            <a:r>
              <a:rPr lang="en-US" sz="2400" dirty="0" smtClean="0">
                <a:solidFill>
                  <a:srgbClr val="002060"/>
                </a:solidFill>
              </a:rPr>
              <a:t>ccess to application </a:t>
            </a:r>
            <a:r>
              <a:rPr lang="en-US" sz="2400" dirty="0">
                <a:solidFill>
                  <a:srgbClr val="002060"/>
                </a:solidFill>
              </a:rPr>
              <a:t>g</a:t>
            </a:r>
            <a:r>
              <a:rPr lang="en-US" sz="2400" dirty="0" smtClean="0">
                <a:solidFill>
                  <a:srgbClr val="002060"/>
                </a:solidFill>
              </a:rPr>
              <a:t>uide for additional guidance on field content information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756191" y="4027995"/>
            <a:ext cx="2438400" cy="381000"/>
          </a:xfrm>
          <a:prstGeom prst="wedgeRoundRectCallout">
            <a:avLst>
              <a:gd name="adj1" fmla="val 18180"/>
              <a:gd name="adj2" fmla="val -10558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Search</a:t>
            </a:r>
            <a:r>
              <a:rPr lang="en-US" sz="2400" dirty="0" smtClean="0">
                <a:solidFill>
                  <a:srgbClr val="002060"/>
                </a:solidFill>
              </a:rPr>
              <a:t> feature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791200" y="793902"/>
            <a:ext cx="2971800" cy="825816"/>
          </a:xfrm>
          <a:prstGeom prst="wedgeRoundRectCallout">
            <a:avLst>
              <a:gd name="adj1" fmla="val -49608"/>
              <a:gd name="adj2" fmla="val 1651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Logistics of using ASSIST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1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 &amp; Resources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4" name="TextBox 3" title="&quot;&quot;"/>
          <p:cNvSpPr txBox="1"/>
          <p:nvPr/>
        </p:nvSpPr>
        <p:spPr>
          <a:xfrm>
            <a:off x="381000" y="1234113"/>
            <a:ext cx="83058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ASSIST: </a:t>
            </a:r>
            <a:r>
              <a:rPr lang="en-US" sz="2000" dirty="0" smtClean="0">
                <a:solidFill>
                  <a:srgbClr val="002060"/>
                </a:solidFill>
                <a:hlinkClick r:id="rId2" tooltip="ASSIST"/>
              </a:rPr>
              <a:t>public.era.nih.gov/assist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Online help: </a:t>
            </a:r>
            <a:r>
              <a:rPr lang="en-US" sz="2000" dirty="0" smtClean="0">
                <a:solidFill>
                  <a:srgbClr val="002060"/>
                </a:solidFill>
                <a:hlinkClick r:id="rId3" tooltip="ASSIST online help"/>
              </a:rPr>
              <a:t>era.nih.gov/</a:t>
            </a:r>
            <a:r>
              <a:rPr lang="en-US" sz="2000" dirty="0" err="1" smtClean="0">
                <a:solidFill>
                  <a:srgbClr val="002060"/>
                </a:solidFill>
                <a:hlinkClick r:id="rId3" tooltip="ASSIST online help"/>
              </a:rPr>
              <a:t>erahelp</a:t>
            </a:r>
            <a:r>
              <a:rPr lang="en-US" sz="2000" dirty="0" smtClean="0">
                <a:solidFill>
                  <a:srgbClr val="002060"/>
                </a:solidFill>
                <a:hlinkClick r:id="rId3" tooltip="ASSIST online help"/>
              </a:rPr>
              <a:t>/ASSIST/ 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How to Apply – </a:t>
            </a:r>
            <a:r>
              <a:rPr lang="en-US" sz="2400" dirty="0">
                <a:solidFill>
                  <a:srgbClr val="002060"/>
                </a:solidFill>
              </a:rPr>
              <a:t>Application Guide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4" tooltip="How to Apply – Application Guide"/>
              </a:rPr>
              <a:t>http://</a:t>
            </a:r>
            <a:r>
              <a:rPr lang="en-US" sz="2000" dirty="0" smtClean="0">
                <a:solidFill>
                  <a:srgbClr val="002060"/>
                </a:solidFill>
                <a:hlinkClick r:id="rId4" tooltip="How to Apply – Application Guide"/>
              </a:rPr>
              <a:t>grants.nih.gov/grants/how-to-apply-application-guide.htm</a:t>
            </a:r>
            <a:r>
              <a:rPr lang="en-US" sz="2000" dirty="0" smtClean="0">
                <a:solidFill>
                  <a:srgbClr val="002060"/>
                </a:solidFill>
              </a:rPr>
              <a:t/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 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Annotated form set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  <a:hlinkClick r:id="rId5" tooltip="Annotated form set"/>
              </a:rPr>
              <a:t>http</a:t>
            </a:r>
            <a:r>
              <a:rPr lang="en-US" sz="2000" dirty="0">
                <a:solidFill>
                  <a:srgbClr val="002060"/>
                </a:solidFill>
                <a:hlinkClick r:id="rId5" tooltip="Annotated form set"/>
              </a:rPr>
              <a:t>://</a:t>
            </a:r>
            <a:r>
              <a:rPr lang="en-US" sz="2000" dirty="0" smtClean="0">
                <a:solidFill>
                  <a:srgbClr val="002060"/>
                </a:solidFill>
                <a:hlinkClick r:id="rId5" tooltip="Annotated form set"/>
              </a:rPr>
              <a:t>grants.nih.gov/grants/how-to-apply-application-guide/resources/annotated-form-sets.htm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br>
              <a:rPr lang="en-US" sz="2000" dirty="0" smtClean="0">
                <a:solidFill>
                  <a:srgbClr val="002060"/>
                </a:solidFill>
              </a:rPr>
            </a:b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eRA ASSIST Training page: </a:t>
            </a:r>
            <a:r>
              <a:rPr lang="en-US" sz="2000" dirty="0">
                <a:solidFill>
                  <a:srgbClr val="002060"/>
                </a:solidFill>
                <a:hlinkClick r:id="rId6" tooltip="eRA ASSIST Training page"/>
              </a:rPr>
              <a:t>http://</a:t>
            </a:r>
            <a:r>
              <a:rPr lang="en-US" sz="2000" dirty="0" smtClean="0">
                <a:solidFill>
                  <a:srgbClr val="002060"/>
                </a:solidFill>
                <a:hlinkClick r:id="rId6" tooltip="eRA ASSIST Training page"/>
              </a:rPr>
              <a:t>era.nih.gov/era_training/assist.cfm 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693922"/>
            <a:ext cx="2240278" cy="224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Desk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784086"/>
            <a:ext cx="2263914" cy="2263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487" y="1201069"/>
            <a:ext cx="794282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eRA Service Desk</a:t>
            </a:r>
          </a:p>
          <a:p>
            <a:endParaRPr lang="en-US" sz="800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Web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hlinkClick r:id="rId3" tooltip="eRA Service Desk"/>
              </a:rPr>
              <a:t>http://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hlinkClick r:id="rId3" tooltip="eRA Service Desk"/>
              </a:rPr>
              <a:t>grants.nih.gov/support/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Toll-free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dirty="0">
                <a:solidFill>
                  <a:srgbClr val="002060"/>
                </a:solidFill>
              </a:rPr>
              <a:t>1-866-504-9552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Phone: </a:t>
            </a:r>
            <a:r>
              <a:rPr lang="en-US" sz="2400" dirty="0">
                <a:solidFill>
                  <a:srgbClr val="002060"/>
                </a:solidFill>
              </a:rPr>
              <a:t>301-402-7469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Hours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dirty="0">
                <a:solidFill>
                  <a:srgbClr val="002060"/>
                </a:solidFill>
              </a:rPr>
              <a:t>Mon-Fri, 7a.m. to 8 p.m. Eastern Time </a:t>
            </a:r>
            <a:r>
              <a:rPr lang="en-US" sz="2400" dirty="0" smtClean="0">
                <a:solidFill>
                  <a:srgbClr val="002060"/>
                </a:solidFill>
              </a:rPr>
              <a:t/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             (</a:t>
            </a:r>
            <a:r>
              <a:rPr lang="en-US" sz="2400" dirty="0">
                <a:solidFill>
                  <a:srgbClr val="002060"/>
                </a:solidFill>
              </a:rPr>
              <a:t>Except for Federal holidays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Resources: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hlinkClick r:id="rId4" tooltip="eRA module user guides and resources"/>
              </a:rPr>
              <a:t>https://era.nih.gov/modules_user-guides_documentation.cfm 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36756" y="4881925"/>
            <a:ext cx="8458199" cy="1518875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Although we’ve worked closely with Grants.gov, ASSIST is a system developed and managed by NIH. </a:t>
            </a:r>
          </a:p>
          <a:p>
            <a:pPr algn="ctr"/>
            <a:endParaRPr lang="en-US" sz="1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eRA Service Desk should be your first stop for support.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title="Questions"/>
          <p:cNvGrpSpPr/>
          <p:nvPr/>
        </p:nvGrpSpPr>
        <p:grpSpPr>
          <a:xfrm>
            <a:off x="762000" y="2507219"/>
            <a:ext cx="7741277" cy="2750579"/>
            <a:chOff x="762000" y="2507219"/>
            <a:chExt cx="7741277" cy="2750579"/>
          </a:xfrm>
        </p:grpSpPr>
        <p:grpSp>
          <p:nvGrpSpPr>
            <p:cNvPr id="3" name="Stick_Figure1"/>
            <p:cNvGrpSpPr/>
            <p:nvPr/>
          </p:nvGrpSpPr>
          <p:grpSpPr>
            <a:xfrm>
              <a:off x="762000" y="2507219"/>
              <a:ext cx="1547201" cy="2750579"/>
              <a:chOff x="295605" y="2507219"/>
              <a:chExt cx="1547201" cy="2750579"/>
            </a:xfrm>
          </p:grpSpPr>
          <p:pic>
            <p:nvPicPr>
              <p:cNvPr id="45" name="figure" title="&quot;&quot;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05" y="2507219"/>
                <a:ext cx="1547201" cy="2750579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 rot="21319526">
                <a:off x="391713" y="2686517"/>
                <a:ext cx="590226" cy="70788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Q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177451" y="3253324"/>
                <a:ext cx="535724" cy="64633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U</a:t>
                </a:r>
                <a:endParaRPr lang="en-US" sz="36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6" name="Stick_Figure4"/>
            <p:cNvGrpSpPr/>
            <p:nvPr/>
          </p:nvGrpSpPr>
          <p:grpSpPr>
            <a:xfrm>
              <a:off x="3777980" y="2562947"/>
              <a:ext cx="1062938" cy="2429572"/>
              <a:chOff x="3311585" y="2562947"/>
              <a:chExt cx="1062938" cy="2429572"/>
            </a:xfrm>
          </p:grpSpPr>
          <p:pic>
            <p:nvPicPr>
              <p:cNvPr id="58" name="figure" title="&quot;&quot;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1585" y="2562947"/>
                <a:ext cx="1062938" cy="2429572"/>
              </a:xfrm>
              <a:prstGeom prst="rect">
                <a:avLst/>
              </a:prstGeom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3666219" y="3229342"/>
                <a:ext cx="5052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T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4" name="Stick_Figure2"/>
            <p:cNvGrpSpPr/>
            <p:nvPr/>
          </p:nvGrpSpPr>
          <p:grpSpPr>
            <a:xfrm>
              <a:off x="2104197" y="2575273"/>
              <a:ext cx="1212721" cy="2587138"/>
              <a:chOff x="1637802" y="2575273"/>
              <a:chExt cx="1212721" cy="2587138"/>
            </a:xfrm>
          </p:grpSpPr>
          <p:pic>
            <p:nvPicPr>
              <p:cNvPr id="64" name="figure" title="&quot;&quo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7802" y="2575273"/>
                <a:ext cx="1212721" cy="2587138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1871947" y="3228706"/>
                <a:ext cx="5261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E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5" name="Stick_Figure3"/>
            <p:cNvGrpSpPr/>
            <p:nvPr/>
          </p:nvGrpSpPr>
          <p:grpSpPr>
            <a:xfrm>
              <a:off x="2971167" y="2537756"/>
              <a:ext cx="1336351" cy="2515484"/>
              <a:chOff x="2504772" y="2537756"/>
              <a:chExt cx="1336351" cy="2515484"/>
            </a:xfrm>
          </p:grpSpPr>
          <p:pic>
            <p:nvPicPr>
              <p:cNvPr id="54" name="figure" title="&quot;&quot;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72" y="2537756"/>
                <a:ext cx="1336351" cy="2515484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2878584" y="3079783"/>
                <a:ext cx="526106" cy="70788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S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7" name="Stick_Figure5"/>
            <p:cNvGrpSpPr/>
            <p:nvPr/>
          </p:nvGrpSpPr>
          <p:grpSpPr>
            <a:xfrm>
              <a:off x="4655813" y="2604431"/>
              <a:ext cx="1299530" cy="2446174"/>
              <a:chOff x="4189418" y="2604431"/>
              <a:chExt cx="1299530" cy="2446174"/>
            </a:xfrm>
          </p:grpSpPr>
          <p:pic>
            <p:nvPicPr>
              <p:cNvPr id="69" name="figure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9418" y="2604431"/>
                <a:ext cx="1299530" cy="2446174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4636252" y="3131523"/>
                <a:ext cx="344966" cy="70788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I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8" name="Stick_Figure6"/>
            <p:cNvGrpSpPr/>
            <p:nvPr/>
          </p:nvGrpSpPr>
          <p:grpSpPr>
            <a:xfrm>
              <a:off x="5547747" y="2556788"/>
              <a:ext cx="1083871" cy="2477419"/>
              <a:chOff x="5081352" y="2556788"/>
              <a:chExt cx="1083871" cy="2477419"/>
            </a:xfrm>
          </p:grpSpPr>
          <p:pic>
            <p:nvPicPr>
              <p:cNvPr id="79" name="figure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1352" y="2556788"/>
                <a:ext cx="1083871" cy="2477419"/>
              </a:xfrm>
              <a:prstGeom prst="rect">
                <a:avLst/>
              </a:prstGeom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5405467" y="3236307"/>
                <a:ext cx="59022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O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11" name="Stick_Figure9"/>
            <p:cNvGrpSpPr/>
            <p:nvPr/>
          </p:nvGrpSpPr>
          <p:grpSpPr>
            <a:xfrm>
              <a:off x="7239000" y="2613958"/>
              <a:ext cx="1264277" cy="2557323"/>
              <a:chOff x="7803523" y="2613958"/>
              <a:chExt cx="1264277" cy="2557323"/>
            </a:xfrm>
          </p:grpSpPr>
          <p:pic>
            <p:nvPicPr>
              <p:cNvPr id="85" name="figure" title="&quot;&quot;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03523" y="2613958"/>
                <a:ext cx="1264277" cy="2557323"/>
              </a:xfrm>
              <a:prstGeom prst="rect">
                <a:avLst/>
              </a:prstGeom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8053455" y="2871257"/>
                <a:ext cx="5261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S</a:t>
                </a:r>
              </a:p>
            </p:txBody>
          </p:sp>
        </p:grpSp>
        <p:grpSp>
          <p:nvGrpSpPr>
            <p:cNvPr id="9" name="Stick_Figure7"/>
            <p:cNvGrpSpPr/>
            <p:nvPr/>
          </p:nvGrpSpPr>
          <p:grpSpPr>
            <a:xfrm>
              <a:off x="6476502" y="2581159"/>
              <a:ext cx="1212721" cy="2587138"/>
              <a:chOff x="6019302" y="2581159"/>
              <a:chExt cx="1212721" cy="2587138"/>
            </a:xfrm>
          </p:grpSpPr>
          <p:pic>
            <p:nvPicPr>
              <p:cNvPr id="35" name="figure" title="&quot;&quo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9302" y="2581159"/>
                <a:ext cx="1212721" cy="2587138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6238928" y="3272692"/>
                <a:ext cx="5741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N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</p:grp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702455" y="1124881"/>
            <a:ext cx="7772400" cy="1470025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5D613EADAA394888FF91EF8217DB42" ma:contentTypeVersion="0" ma:contentTypeDescription="Create a new document." ma:contentTypeScope="" ma:versionID="6259e07d416621346a10c588f78135e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3C2BD4-6D08-4072-B1E3-134921D625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EF3239-D59B-4948-B3A9-6A6D7A5FD4A1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6599CA-62A8-40E5-8F1D-60269A62F8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OER</Template>
  <TotalTime>14749</TotalTime>
  <Words>3514</Words>
  <Application>Microsoft Office PowerPoint</Application>
  <PresentationFormat>On-screen Show (4:3)</PresentationFormat>
  <Paragraphs>764</Paragraphs>
  <Slides>96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OER</vt:lpstr>
      <vt:lpstr>Preparing, Submitting &amp; Tracking  Multi-project  Applications Using </vt:lpstr>
      <vt:lpstr>What is ASSIST?</vt:lpstr>
      <vt:lpstr>Submission Options</vt:lpstr>
      <vt:lpstr>Before jumping into ASSIST, let’s take some time to get acclimated…</vt:lpstr>
      <vt:lpstr>Application Format</vt:lpstr>
      <vt:lpstr>Multi-Project Application: Overall Component</vt:lpstr>
      <vt:lpstr>Multi-Project Application: Component Types</vt:lpstr>
      <vt:lpstr>Multi-Project Application: Components</vt:lpstr>
      <vt:lpstr>Multi-project Application Forms</vt:lpstr>
      <vt:lpstr>Same Person – Multiple Application Roles</vt:lpstr>
      <vt:lpstr>Structure Your Application to Match the  Flow of Work Not the Flow of Money</vt:lpstr>
      <vt:lpstr>Multi-project Application Assembly</vt:lpstr>
      <vt:lpstr>Sample Multi-project Bookmarks</vt:lpstr>
      <vt:lpstr>Overview of Process</vt:lpstr>
      <vt:lpstr>Find Opportunity</vt:lpstr>
      <vt:lpstr>Find Multi-project FOAs in…</vt:lpstr>
      <vt:lpstr>Multi-project FOAs</vt:lpstr>
      <vt:lpstr>How to Apply - Application Guide</vt:lpstr>
      <vt:lpstr>FOAs Link You to ASSIST</vt:lpstr>
      <vt:lpstr>Make a  Submission Plan</vt:lpstr>
      <vt:lpstr>Make a Submission Plan </vt:lpstr>
      <vt:lpstr>FOA Text Instructions</vt:lpstr>
      <vt:lpstr>Sample Application Layout</vt:lpstr>
      <vt:lpstr>Initiate Your Application</vt:lpstr>
      <vt:lpstr>Create an Application Shell</vt:lpstr>
      <vt:lpstr>Log In to ASSIST</vt:lpstr>
      <vt:lpstr>Initiate Application</vt:lpstr>
      <vt:lpstr>Initiate Screen</vt:lpstr>
      <vt:lpstr>Initiate: Pre-population</vt:lpstr>
      <vt:lpstr>Using ASSIST</vt:lpstr>
      <vt:lpstr>Overall Component</vt:lpstr>
      <vt:lpstr>Adding Additional Components</vt:lpstr>
      <vt:lpstr>Adding Components</vt:lpstr>
      <vt:lpstr>Define Your Team and Provide Application Access</vt:lpstr>
      <vt:lpstr>Automatic Application Access</vt:lpstr>
      <vt:lpstr>“Manage Access” Action</vt:lpstr>
      <vt:lpstr>Manage Access Feature</vt:lpstr>
      <vt:lpstr>Manage Access Screen</vt:lpstr>
      <vt:lpstr>Add User</vt:lpstr>
      <vt:lpstr>Enter Application Data</vt:lpstr>
      <vt:lpstr>Searching for In-progress Applications</vt:lpstr>
      <vt:lpstr>Navigating to a Specific Component</vt:lpstr>
      <vt:lpstr>Summary Page</vt:lpstr>
      <vt:lpstr>Entering Application Data</vt:lpstr>
      <vt:lpstr>Saving Entered Data</vt:lpstr>
      <vt:lpstr>Data Entry Validation</vt:lpstr>
      <vt:lpstr>Adding Optional Forms</vt:lpstr>
      <vt:lpstr>Data Entry: General</vt:lpstr>
      <vt:lpstr>Avoid Common Errors</vt:lpstr>
      <vt:lpstr>Annotated Form Set</vt:lpstr>
      <vt:lpstr>Component Actions</vt:lpstr>
      <vt:lpstr>Change Component Order</vt:lpstr>
      <vt:lpstr>Validating a Component</vt:lpstr>
      <vt:lpstr>Errors &amp; Warnings</vt:lpstr>
      <vt:lpstr>Previewing a Component</vt:lpstr>
      <vt:lpstr>Updating Component Status to Complete</vt:lpstr>
      <vt:lpstr>Finalize Application &amp; Prepare for Submission</vt:lpstr>
      <vt:lpstr>Finalizing Components</vt:lpstr>
      <vt:lpstr>Setting Component Status to Final</vt:lpstr>
      <vt:lpstr>Reconciling Biosketches</vt:lpstr>
      <vt:lpstr>Final Component Status</vt:lpstr>
      <vt:lpstr>Display Component Status</vt:lpstr>
      <vt:lpstr>Updating Application Status</vt:lpstr>
      <vt:lpstr>Submission Status Flow</vt:lpstr>
      <vt:lpstr>Validate Application</vt:lpstr>
      <vt:lpstr>Preview Application</vt:lpstr>
      <vt:lpstr>How does it look?</vt:lpstr>
      <vt:lpstr>All Components Final</vt:lpstr>
      <vt:lpstr>Ready for Submission</vt:lpstr>
      <vt:lpstr>Final Check for Errors</vt:lpstr>
      <vt:lpstr>Submit</vt:lpstr>
      <vt:lpstr>On-time Submission</vt:lpstr>
      <vt:lpstr>Submit Your Application</vt:lpstr>
      <vt:lpstr>Interfacing with Grants.gov</vt:lpstr>
      <vt:lpstr>Track Your Application</vt:lpstr>
      <vt:lpstr>Notifications</vt:lpstr>
      <vt:lpstr>Tracking Submission Status - ASSIST</vt:lpstr>
      <vt:lpstr>View Submission Status Details</vt:lpstr>
      <vt:lpstr>View Submission Status Details Screen</vt:lpstr>
      <vt:lpstr>ASSIST Provides Status in Multiple Systems</vt:lpstr>
      <vt:lpstr>Viewing Your Application in Commons</vt:lpstr>
      <vt:lpstr>Application Viewing Window</vt:lpstr>
      <vt:lpstr>If you can’t view it – we can’t review it!</vt:lpstr>
      <vt:lpstr>Automatic Data Summaries</vt:lpstr>
      <vt:lpstr>Composite Application Budget Summaries</vt:lpstr>
      <vt:lpstr>Component &amp; Category Budget Summaries</vt:lpstr>
      <vt:lpstr>Rejecting the Application</vt:lpstr>
      <vt:lpstr>Submission Complete!</vt:lpstr>
      <vt:lpstr>Dealing with System Issues</vt:lpstr>
      <vt:lpstr>Making a Copy of Your Application</vt:lpstr>
      <vt:lpstr>Copy Application</vt:lpstr>
      <vt:lpstr>ASSISTance</vt:lpstr>
      <vt:lpstr>On-line ASSIST Help</vt:lpstr>
      <vt:lpstr>Links &amp; Resources</vt:lpstr>
      <vt:lpstr>Service Desk</vt:lpstr>
      <vt:lpstr>Questions</vt:lpstr>
    </vt:vector>
  </TitlesOfParts>
  <Company>NIH\OD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Preparing, Submitting &amp; Tracking Multi-project Applications Using ASSIST - April 2017</dc:title>
  <dc:subject>Multi-project application submission</dc:subject>
  <dc:creator>NIH</dc:creator>
  <cp:lastModifiedBy>rcm</cp:lastModifiedBy>
  <cp:revision>522</cp:revision>
  <cp:lastPrinted>2017-03-29T13:55:49Z</cp:lastPrinted>
  <dcterms:created xsi:type="dcterms:W3CDTF">2012-07-14T18:47:21Z</dcterms:created>
  <dcterms:modified xsi:type="dcterms:W3CDTF">2017-08-23T18:31:47Z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TC011367941033</vt:lpwstr>
  </property>
  <property fmtid="{D5CDD505-2E9C-101B-9397-08002B2CF9AE}" pid="3" name="ContentTypeId">
    <vt:lpwstr>0x0101002A5D613EADAA394888FF91EF8217DB42</vt:lpwstr>
  </property>
</Properties>
</file>